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0" r:id="rId4"/>
    <p:sldId id="259" r:id="rId5"/>
    <p:sldId id="262" r:id="rId6"/>
    <p:sldId id="263" r:id="rId7"/>
    <p:sldId id="258" r:id="rId8"/>
    <p:sldId id="261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34" autoAdjust="0"/>
    <p:restoredTop sz="94660"/>
  </p:normalViewPr>
  <p:slideViewPr>
    <p:cSldViewPr snapToGrid="0">
      <p:cViewPr>
        <p:scale>
          <a:sx n="86" d="100"/>
          <a:sy n="86" d="100"/>
        </p:scale>
        <p:origin x="1038" y="4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8397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91140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03129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616214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253881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6242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457009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9761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7069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說明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60612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標題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131363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153144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35380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 smtClean="0"/>
              <a:t>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 smtClean="0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5544013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17069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27037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E7BE8A-7703-43CD-9FA8-FB07AC8422DF}" type="datetimeFigureOut">
              <a:rPr lang="zh-TW" altLang="en-US" smtClean="0"/>
              <a:t>2024/6/7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B1857BE-5832-4526-BE55-11CD3BBC976C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479070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ent33.jctv.ntut.edu.tw/ugs2joinE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mtech.ocu.edu.tw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nt33.jctv.ntut.edu.tw/ugs2payEP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2589212" y="2173406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en-US" altLang="zh-TW" dirty="0"/>
              <a:t>113</a:t>
            </a:r>
            <a:r>
              <a:rPr lang="zh-TW" altLang="en-US" dirty="0"/>
              <a:t>學年度四技甄選</a:t>
            </a:r>
            <a:r>
              <a:rPr lang="zh-TW" altLang="en-US" dirty="0" smtClean="0"/>
              <a:t>入學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第二</a:t>
            </a:r>
            <a:r>
              <a:rPr lang="zh-TW" altLang="en-US" dirty="0"/>
              <a:t>階段報名、學習歷程備審資料上傳、繳費及查詢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762659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29640" y="232225"/>
            <a:ext cx="8911687" cy="1280890"/>
          </a:xfrm>
        </p:spPr>
        <p:txBody>
          <a:bodyPr/>
          <a:lstStyle/>
          <a:p>
            <a:r>
              <a:rPr lang="zh-TW" altLang="en-US" dirty="0"/>
              <a:t>第二階段報名</a:t>
            </a:r>
            <a:r>
              <a:rPr lang="zh-TW" altLang="en-US" dirty="0" smtClean="0"/>
              <a:t>系統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en-US" altLang="zh-TW" dirty="0" smtClean="0"/>
              <a:t>(</a:t>
            </a:r>
            <a:r>
              <a:rPr lang="zh-TW" altLang="en-US" dirty="0"/>
              <a:t>含學習歷程備審資料上傳作業</a:t>
            </a:r>
            <a:r>
              <a:rPr lang="en-US" altLang="zh-TW" dirty="0"/>
              <a:t>)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914297" y="1441352"/>
            <a:ext cx="8915400" cy="3777622"/>
          </a:xfrm>
        </p:spPr>
        <p:txBody>
          <a:bodyPr/>
          <a:lstStyle/>
          <a:p>
            <a:r>
              <a:rPr lang="en-US" altLang="zh-TW" sz="3200" dirty="0">
                <a:hlinkClick r:id="rId2"/>
              </a:rPr>
              <a:t>https://</a:t>
            </a:r>
            <a:r>
              <a:rPr lang="en-US" altLang="zh-TW" sz="3200" dirty="0" smtClean="0">
                <a:hlinkClick r:id="rId2"/>
              </a:rPr>
              <a:t>ent33.jctv.ntut.edu.tw/ugs2joinEP</a:t>
            </a:r>
            <a:endParaRPr lang="en-US" altLang="zh-TW" sz="3200" dirty="0" smtClean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13834" t="9543" r="14231" b="6863"/>
          <a:stretch/>
        </p:blipFill>
        <p:spPr>
          <a:xfrm>
            <a:off x="3021266" y="2038493"/>
            <a:ext cx="5869424" cy="4681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88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重要時</a:t>
            </a:r>
            <a:r>
              <a:rPr lang="zh-TW" altLang="en-US" dirty="0"/>
              <a:t>間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TW" altLang="en-US" sz="2800" dirty="0"/>
              <a:t>系統開放時間：</a:t>
            </a:r>
            <a:r>
              <a:rPr lang="en-US" altLang="zh-TW" sz="2800" dirty="0"/>
              <a:t>113</a:t>
            </a:r>
            <a:r>
              <a:rPr lang="zh-TW" altLang="en-US" sz="2800" dirty="0"/>
              <a:t>年</a:t>
            </a:r>
            <a:r>
              <a:rPr lang="en-US" altLang="zh-TW" sz="2800" dirty="0"/>
              <a:t>6</a:t>
            </a:r>
            <a:r>
              <a:rPr lang="zh-TW" altLang="en-US" sz="2800" dirty="0"/>
              <a:t>月</a:t>
            </a:r>
            <a:r>
              <a:rPr lang="en-US" altLang="zh-TW" sz="2800" dirty="0"/>
              <a:t>6</a:t>
            </a:r>
            <a:r>
              <a:rPr lang="zh-TW" altLang="en-US" sz="2800" dirty="0"/>
              <a:t>日</a:t>
            </a:r>
            <a:r>
              <a:rPr lang="en-US" altLang="zh-TW" sz="2800" dirty="0"/>
              <a:t>(</a:t>
            </a:r>
            <a:r>
              <a:rPr lang="zh-TW" altLang="en-US" sz="2800" dirty="0"/>
              <a:t>四</a:t>
            </a:r>
            <a:r>
              <a:rPr lang="en-US" altLang="zh-TW" sz="2800" dirty="0"/>
              <a:t>)10</a:t>
            </a:r>
            <a:r>
              <a:rPr lang="zh-TW" altLang="en-US" sz="2800" dirty="0"/>
              <a:t>時起開放至</a:t>
            </a:r>
            <a:r>
              <a:rPr lang="en-US" altLang="zh-TW" sz="2800" dirty="0"/>
              <a:t>113</a:t>
            </a:r>
            <a:r>
              <a:rPr lang="zh-TW" altLang="en-US" sz="2800" dirty="0"/>
              <a:t>年</a:t>
            </a:r>
            <a:r>
              <a:rPr lang="en-US" altLang="zh-TW" sz="2800" dirty="0"/>
              <a:t>6</a:t>
            </a:r>
            <a:r>
              <a:rPr lang="zh-TW" altLang="en-US" sz="2800" dirty="0"/>
              <a:t>月</a:t>
            </a:r>
            <a:r>
              <a:rPr lang="en-US" altLang="zh-TW" sz="2800" dirty="0"/>
              <a:t>13</a:t>
            </a:r>
            <a:r>
              <a:rPr lang="zh-TW" altLang="en-US" sz="2800" dirty="0"/>
              <a:t>日</a:t>
            </a:r>
            <a:r>
              <a:rPr lang="en-US" altLang="zh-TW" sz="2800" dirty="0"/>
              <a:t>(</a:t>
            </a:r>
            <a:r>
              <a:rPr lang="zh-TW" altLang="en-US" sz="2800" dirty="0"/>
              <a:t>四</a:t>
            </a:r>
            <a:r>
              <a:rPr lang="en-US" altLang="zh-TW" sz="2800" dirty="0"/>
              <a:t>)21</a:t>
            </a:r>
            <a:r>
              <a:rPr lang="zh-TW" altLang="en-US" sz="2800" dirty="0"/>
              <a:t>時止。（繳費至</a:t>
            </a:r>
            <a:r>
              <a:rPr lang="en-US" altLang="zh-TW" sz="2800" dirty="0"/>
              <a:t>24</a:t>
            </a:r>
            <a:r>
              <a:rPr lang="zh-TW" altLang="en-US" sz="2800" dirty="0"/>
              <a:t>時）</a:t>
            </a:r>
          </a:p>
          <a:p>
            <a:r>
              <a:rPr lang="en-US" altLang="zh-TW" sz="2800" dirty="0"/>
              <a:t>6/13(</a:t>
            </a:r>
            <a:r>
              <a:rPr lang="zh-TW" altLang="en-US" sz="2800" dirty="0"/>
              <a:t>四</a:t>
            </a:r>
            <a:r>
              <a:rPr lang="en-US" altLang="zh-TW" sz="2800" dirty="0"/>
              <a:t>) 21:00 </a:t>
            </a:r>
            <a:r>
              <a:rPr lang="zh-TW" altLang="en-US" sz="2800" dirty="0"/>
              <a:t>第二階段報名、上傳截止。 </a:t>
            </a:r>
            <a:r>
              <a:rPr lang="en-US" altLang="zh-TW" sz="2800" dirty="0"/>
              <a:t>24:00 </a:t>
            </a:r>
            <a:r>
              <a:rPr lang="zh-TW" altLang="en-US" sz="2800" dirty="0"/>
              <a:t>第二階段繳費截止。</a:t>
            </a: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8623247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必備登入資料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TW" altLang="en-US" sz="2800" dirty="0"/>
              <a:t>身分證統一編號（或居留證統一證號）</a:t>
            </a:r>
          </a:p>
          <a:p>
            <a:r>
              <a:rPr lang="zh-TW" altLang="en-US" sz="2800" dirty="0"/>
              <a:t>統一入學測驗准考證號碼（</a:t>
            </a:r>
            <a:r>
              <a:rPr lang="en-US" altLang="zh-TW" sz="2800" dirty="0"/>
              <a:t>8 </a:t>
            </a:r>
            <a:r>
              <a:rPr lang="zh-TW" altLang="en-US" sz="2800" dirty="0"/>
              <a:t>碼）</a:t>
            </a:r>
          </a:p>
          <a:p>
            <a:r>
              <a:rPr lang="zh-TW" altLang="en-US" sz="2800" dirty="0"/>
              <a:t>通行碼（</a:t>
            </a:r>
            <a:r>
              <a:rPr lang="en-US" altLang="zh-TW" sz="2800" dirty="0"/>
              <a:t>10 </a:t>
            </a:r>
            <a:r>
              <a:rPr lang="zh-TW" altLang="en-US" sz="2800" dirty="0"/>
              <a:t>碼</a:t>
            </a:r>
            <a:r>
              <a:rPr lang="zh-TW" altLang="en-US" sz="2800" dirty="0" smtClean="0"/>
              <a:t>）</a:t>
            </a:r>
            <a:endParaRPr lang="en-US" altLang="zh-TW" sz="2800" dirty="0" smtClean="0"/>
          </a:p>
          <a:p>
            <a:pPr marL="0" indent="0">
              <a:buNone/>
            </a:pPr>
            <a:r>
              <a:rPr lang="zh-TW" altLang="en-US" dirty="0"/>
              <a:t>第二階段首次</a:t>
            </a:r>
            <a:r>
              <a:rPr lang="zh-TW" altLang="en-US" dirty="0" smtClean="0"/>
              <a:t>使用系統</a:t>
            </a:r>
            <a:r>
              <a:rPr lang="zh-TW" altLang="en-US" dirty="0"/>
              <a:t>，考生須自行修改並設定新通行碼</a:t>
            </a:r>
          </a:p>
          <a:p>
            <a:pPr marL="0" indent="0">
              <a:buNone/>
            </a:pPr>
            <a:r>
              <a:rPr lang="zh-TW" altLang="en-US" dirty="0"/>
              <a:t>若已於「第二階段繳費及查詢系統」修改通行碼，則系統登入之通行碼，請以修改後之通行碼進行登入。</a:t>
            </a:r>
          </a:p>
        </p:txBody>
      </p:sp>
    </p:spTree>
    <p:extLst>
      <p:ext uri="{BB962C8B-B14F-4D97-AF65-F5344CB8AC3E}">
        <p14:creationId xmlns:p14="http://schemas.microsoft.com/office/powerpoint/2010/main" val="32575979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學習歷程備審資料上</a:t>
            </a:r>
            <a:r>
              <a:rPr lang="zh-TW" altLang="en-US" dirty="0" smtClean="0"/>
              <a:t>傳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/>
              <a:t>勾選使用學習歷程中央資料庫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03091" y="1904999"/>
            <a:ext cx="9910731" cy="429783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en-US" altLang="zh-TW" dirty="0"/>
              <a:t>A.</a:t>
            </a:r>
            <a:r>
              <a:rPr lang="zh-TW" altLang="en-US" dirty="0"/>
              <a:t>修課紀錄 </a:t>
            </a:r>
            <a:r>
              <a:rPr lang="en-US" altLang="zh-TW" dirty="0"/>
              <a:t>※</a:t>
            </a:r>
            <a:r>
              <a:rPr lang="zh-TW" altLang="en-US" dirty="0"/>
              <a:t>應屆畢業生一律由就讀學校上傳；</a:t>
            </a:r>
            <a:r>
              <a:rPr lang="en-US" altLang="zh-TW" dirty="0"/>
              <a:t>110</a:t>
            </a:r>
            <a:r>
              <a:rPr lang="zh-TW" altLang="en-US" dirty="0"/>
              <a:t>學年度以後畢業生，一律由學習</a:t>
            </a:r>
            <a:r>
              <a:rPr lang="zh-TW" altLang="en-US" dirty="0" smtClean="0"/>
              <a:t>歷程中央</a:t>
            </a:r>
            <a:r>
              <a:rPr lang="zh-TW" altLang="en-US" dirty="0"/>
              <a:t>資料庫提供；其餘畢業生或同等學力者，一律自行上傳歷年成績單</a:t>
            </a:r>
            <a:r>
              <a:rPr lang="en-US" altLang="zh-TW" dirty="0"/>
              <a:t>(PDF</a:t>
            </a:r>
            <a:r>
              <a:rPr lang="zh-TW" altLang="en-US" dirty="0"/>
              <a:t>檔</a:t>
            </a:r>
            <a:r>
              <a:rPr lang="en-US" altLang="zh-TW" dirty="0"/>
              <a:t>)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/>
              <a:t>B.</a:t>
            </a:r>
            <a:r>
              <a:rPr lang="zh-TW" altLang="en-US" dirty="0"/>
              <a:t>課程學習成果</a:t>
            </a:r>
          </a:p>
          <a:p>
            <a:pPr lvl="1"/>
            <a:r>
              <a:rPr lang="en-US" altLang="zh-TW" dirty="0"/>
              <a:t>B-1.</a:t>
            </a:r>
            <a:r>
              <a:rPr lang="zh-TW" altLang="en-US" dirty="0"/>
              <a:t>專題實作、實習科目學習成果</a:t>
            </a:r>
            <a:r>
              <a:rPr lang="en-US" altLang="zh-TW" dirty="0"/>
              <a:t>(</a:t>
            </a:r>
            <a:r>
              <a:rPr lang="zh-TW" altLang="en-US" dirty="0"/>
              <a:t>含技能領域</a:t>
            </a:r>
            <a:r>
              <a:rPr lang="en-US" altLang="zh-TW" dirty="0"/>
              <a:t>)(*</a:t>
            </a:r>
            <a:r>
              <a:rPr lang="zh-TW" altLang="en-US" dirty="0"/>
              <a:t>須至少上傳</a:t>
            </a:r>
            <a:r>
              <a:rPr lang="en-US" altLang="zh-TW" dirty="0"/>
              <a:t>1</a:t>
            </a:r>
            <a:r>
              <a:rPr lang="zh-TW" altLang="en-US" dirty="0"/>
              <a:t>件</a:t>
            </a:r>
            <a:r>
              <a:rPr lang="en-US" altLang="zh-TW" dirty="0"/>
              <a:t>)</a:t>
            </a:r>
            <a:r>
              <a:rPr lang="zh-TW" altLang="en-US" dirty="0"/>
              <a:t>在</a:t>
            </a:r>
            <a:r>
              <a:rPr lang="zh-TW" altLang="en-US" dirty="0" smtClean="0"/>
              <a:t>符合</a:t>
            </a:r>
            <a:r>
              <a:rPr lang="zh-TW" altLang="en-US" dirty="0"/>
              <a:t>上傳件數上限下，可上傳專題實作、亦可上傳實習科目學習成果</a:t>
            </a:r>
            <a:r>
              <a:rPr lang="en-US" altLang="zh-TW" dirty="0"/>
              <a:t>(</a:t>
            </a:r>
            <a:r>
              <a:rPr lang="zh-TW" altLang="en-US" dirty="0" smtClean="0"/>
              <a:t>含技能</a:t>
            </a:r>
            <a:r>
              <a:rPr lang="zh-TW" altLang="en-US" dirty="0"/>
              <a:t>領域</a:t>
            </a:r>
            <a:r>
              <a:rPr lang="en-US" altLang="zh-TW" dirty="0"/>
              <a:t>)</a:t>
            </a:r>
            <a:r>
              <a:rPr lang="zh-TW" altLang="en-US" dirty="0"/>
              <a:t>、也可二者皆上傳</a:t>
            </a:r>
          </a:p>
          <a:p>
            <a:pPr lvl="1"/>
            <a:r>
              <a:rPr lang="en-US" altLang="zh-TW" dirty="0"/>
              <a:t>B-2.</a:t>
            </a:r>
            <a:r>
              <a:rPr lang="zh-TW" altLang="en-US" dirty="0"/>
              <a:t>其他課程學習（作品）成果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altLang="zh-TW" dirty="0"/>
              <a:t>C.</a:t>
            </a:r>
            <a:r>
              <a:rPr lang="zh-TW" altLang="en-US" dirty="0"/>
              <a:t>多元表現</a:t>
            </a:r>
            <a:r>
              <a:rPr lang="en-US" altLang="zh-TW" dirty="0"/>
              <a:t>: C-3</a:t>
            </a:r>
            <a:r>
              <a:rPr lang="zh-TW" altLang="en-US" dirty="0"/>
              <a:t>、</a:t>
            </a:r>
            <a:r>
              <a:rPr lang="en-US" altLang="zh-TW" dirty="0"/>
              <a:t>C-5</a:t>
            </a:r>
            <a:r>
              <a:rPr lang="zh-TW" altLang="en-US" dirty="0"/>
              <a:t>、</a:t>
            </a:r>
            <a:r>
              <a:rPr lang="en-US" altLang="zh-TW" dirty="0"/>
              <a:t>C-7</a:t>
            </a:r>
            <a:r>
              <a:rPr lang="zh-TW" altLang="en-US" dirty="0"/>
              <a:t>、</a:t>
            </a:r>
            <a:r>
              <a:rPr lang="en-US" altLang="zh-TW" dirty="0"/>
              <a:t>C-8</a:t>
            </a:r>
          </a:p>
          <a:p>
            <a:r>
              <a:rPr lang="en-US" altLang="zh-TW" dirty="0"/>
              <a:t>D-1.</a:t>
            </a:r>
            <a:r>
              <a:rPr lang="zh-TW" altLang="en-US" dirty="0"/>
              <a:t>多元表現綜整</a:t>
            </a:r>
            <a:r>
              <a:rPr lang="zh-TW" altLang="en-US" dirty="0" smtClean="0"/>
              <a:t>心得 </a:t>
            </a:r>
            <a:r>
              <a:rPr lang="en-US" altLang="zh-TW" dirty="0" smtClean="0"/>
              <a:t>(</a:t>
            </a:r>
            <a:r>
              <a:rPr lang="zh-TW" altLang="en-US" dirty="0" smtClean="0"/>
              <a:t>自行</a:t>
            </a:r>
            <a:r>
              <a:rPr lang="zh-TW" altLang="en-US" dirty="0"/>
              <a:t>上</a:t>
            </a:r>
            <a:r>
              <a:rPr lang="zh-TW" altLang="en-US" dirty="0" smtClean="0"/>
              <a:t>傳</a:t>
            </a:r>
            <a:r>
              <a:rPr lang="en-US" altLang="zh-TW" dirty="0" smtClean="0"/>
              <a:t>)</a:t>
            </a:r>
            <a:endParaRPr lang="zh-TW" altLang="en-US" dirty="0"/>
          </a:p>
          <a:p>
            <a:r>
              <a:rPr lang="en-US" altLang="zh-TW" dirty="0"/>
              <a:t>D-2.</a:t>
            </a:r>
            <a:r>
              <a:rPr lang="zh-TW" altLang="en-US" dirty="0"/>
              <a:t>學習歷程自述（含學習歷程反思、就讀動機、未來學習計畫與生涯規劃</a:t>
            </a:r>
            <a:r>
              <a:rPr lang="zh-TW" altLang="en-US" dirty="0" smtClean="0"/>
              <a:t>）</a:t>
            </a:r>
            <a:r>
              <a:rPr lang="en-US" altLang="zh-TW" dirty="0"/>
              <a:t>(</a:t>
            </a:r>
            <a:r>
              <a:rPr lang="zh-TW" altLang="en-US" dirty="0"/>
              <a:t>自行上傳</a:t>
            </a:r>
            <a:r>
              <a:rPr lang="en-US" altLang="zh-TW" dirty="0"/>
              <a:t>)</a:t>
            </a:r>
            <a:endParaRPr lang="zh-TW" altLang="en-US" dirty="0"/>
          </a:p>
          <a:p>
            <a:r>
              <a:rPr lang="en-US" altLang="zh-TW" dirty="0" smtClean="0"/>
              <a:t>D-3</a:t>
            </a:r>
            <a:r>
              <a:rPr lang="en-US" altLang="zh-TW" dirty="0"/>
              <a:t>.</a:t>
            </a:r>
            <a:r>
              <a:rPr lang="zh-TW" altLang="en-US" dirty="0"/>
              <a:t>其他有利審查</a:t>
            </a:r>
            <a:r>
              <a:rPr lang="zh-TW" altLang="en-US" dirty="0" smtClean="0"/>
              <a:t>資料 </a:t>
            </a:r>
            <a:r>
              <a:rPr lang="en-US" altLang="zh-TW" dirty="0" smtClean="0"/>
              <a:t>(</a:t>
            </a:r>
            <a:r>
              <a:rPr lang="zh-TW" altLang="en-US" dirty="0"/>
              <a:t>自行上傳</a:t>
            </a:r>
            <a:r>
              <a:rPr lang="en-US" altLang="zh-TW" dirty="0" smtClean="0"/>
              <a:t>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75621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學習歷程備審資料上</a:t>
            </a:r>
            <a:r>
              <a:rPr lang="zh-TW" altLang="en-US" dirty="0" smtClean="0"/>
              <a:t>傳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/>
              <a:t>未勾選使用學習歷程中央資料庫或個別報名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03091" y="1904999"/>
            <a:ext cx="9910731" cy="4297837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A</a:t>
            </a:r>
            <a:r>
              <a:rPr lang="en-US" altLang="zh-TW" dirty="0"/>
              <a:t>.</a:t>
            </a:r>
            <a:r>
              <a:rPr lang="zh-TW" altLang="en-US" dirty="0"/>
              <a:t>修課紀錄 </a:t>
            </a:r>
            <a:r>
              <a:rPr lang="en-US" altLang="zh-TW" dirty="0"/>
              <a:t>※</a:t>
            </a:r>
            <a:r>
              <a:rPr lang="zh-TW" altLang="en-US" dirty="0"/>
              <a:t>應屆畢業生一律由就讀學校上傳；</a:t>
            </a:r>
            <a:r>
              <a:rPr lang="en-US" altLang="zh-TW" dirty="0"/>
              <a:t>110</a:t>
            </a:r>
            <a:r>
              <a:rPr lang="zh-TW" altLang="en-US" dirty="0"/>
              <a:t>學年度以後畢業生，一律由學習歷程中央資料庫提供；其餘畢業生或同等學力者，一律自行上傳歷年成績單</a:t>
            </a:r>
            <a:r>
              <a:rPr lang="en-US" altLang="zh-TW" dirty="0"/>
              <a:t>(PDF</a:t>
            </a:r>
            <a:r>
              <a:rPr lang="zh-TW" altLang="en-US" dirty="0"/>
              <a:t>檔</a:t>
            </a:r>
            <a:r>
              <a:rPr lang="en-US" altLang="zh-TW" dirty="0" smtClean="0"/>
              <a:t>)</a:t>
            </a:r>
          </a:p>
          <a:p>
            <a:r>
              <a:rPr lang="en-US" altLang="zh-TW" dirty="0"/>
              <a:t>B.</a:t>
            </a:r>
            <a:r>
              <a:rPr lang="zh-TW" altLang="en-US" dirty="0"/>
              <a:t>課程學習成果</a:t>
            </a:r>
          </a:p>
          <a:p>
            <a:pPr lvl="1"/>
            <a:r>
              <a:rPr lang="en-US" altLang="zh-TW" dirty="0"/>
              <a:t>B-1.</a:t>
            </a:r>
            <a:r>
              <a:rPr lang="zh-TW" altLang="en-US" dirty="0"/>
              <a:t>專題實作、實習科目學習成果</a:t>
            </a:r>
            <a:r>
              <a:rPr lang="en-US" altLang="zh-TW" dirty="0"/>
              <a:t>(</a:t>
            </a:r>
            <a:r>
              <a:rPr lang="zh-TW" altLang="en-US" dirty="0"/>
              <a:t>含技能領域</a:t>
            </a:r>
            <a:r>
              <a:rPr lang="en-US" altLang="zh-TW" dirty="0"/>
              <a:t>)(*</a:t>
            </a:r>
            <a:r>
              <a:rPr lang="zh-TW" altLang="en-US" dirty="0"/>
              <a:t>須至少上傳</a:t>
            </a:r>
            <a:r>
              <a:rPr lang="en-US" altLang="zh-TW" dirty="0"/>
              <a:t>1</a:t>
            </a:r>
            <a:r>
              <a:rPr lang="zh-TW" altLang="en-US" dirty="0"/>
              <a:t>件</a:t>
            </a:r>
            <a:r>
              <a:rPr lang="en-US" altLang="zh-TW" dirty="0"/>
              <a:t>)</a:t>
            </a:r>
            <a:r>
              <a:rPr lang="zh-TW" altLang="en-US" dirty="0"/>
              <a:t>在符合上傳件數上限下，可上傳專題實作、亦可上傳實習科目學習成果</a:t>
            </a:r>
            <a:r>
              <a:rPr lang="en-US" altLang="zh-TW" dirty="0"/>
              <a:t>(</a:t>
            </a:r>
            <a:r>
              <a:rPr lang="zh-TW" altLang="en-US" dirty="0"/>
              <a:t>含技能領域</a:t>
            </a:r>
            <a:r>
              <a:rPr lang="en-US" altLang="zh-TW" dirty="0"/>
              <a:t>)</a:t>
            </a:r>
            <a:r>
              <a:rPr lang="zh-TW" altLang="en-US" dirty="0"/>
              <a:t>、也可二者皆上傳</a:t>
            </a:r>
          </a:p>
          <a:p>
            <a:pPr lvl="1"/>
            <a:r>
              <a:rPr lang="en-US" altLang="zh-TW" dirty="0"/>
              <a:t>B-2.</a:t>
            </a:r>
            <a:r>
              <a:rPr lang="zh-TW" altLang="en-US" dirty="0"/>
              <a:t>其他課程學習（作品）</a:t>
            </a:r>
            <a:r>
              <a:rPr lang="zh-TW" altLang="en-US" dirty="0" smtClean="0"/>
              <a:t>成果</a:t>
            </a:r>
            <a:endParaRPr lang="en-US" altLang="zh-TW" dirty="0"/>
          </a:p>
          <a:p>
            <a:r>
              <a:rPr lang="en-US" altLang="zh-TW" dirty="0"/>
              <a:t>C.</a:t>
            </a:r>
            <a:r>
              <a:rPr lang="zh-TW" altLang="en-US" dirty="0"/>
              <a:t>多元表現</a:t>
            </a:r>
            <a:r>
              <a:rPr lang="en-US" altLang="zh-TW" dirty="0"/>
              <a:t>: C-3</a:t>
            </a:r>
            <a:r>
              <a:rPr lang="zh-TW" altLang="en-US" dirty="0"/>
              <a:t>、</a:t>
            </a:r>
            <a:r>
              <a:rPr lang="en-US" altLang="zh-TW" dirty="0"/>
              <a:t>C-5</a:t>
            </a:r>
            <a:r>
              <a:rPr lang="zh-TW" altLang="en-US" dirty="0"/>
              <a:t>、</a:t>
            </a:r>
            <a:r>
              <a:rPr lang="en-US" altLang="zh-TW" dirty="0"/>
              <a:t>C-7</a:t>
            </a:r>
            <a:r>
              <a:rPr lang="zh-TW" altLang="en-US" dirty="0"/>
              <a:t>、</a:t>
            </a:r>
            <a:r>
              <a:rPr lang="en-US" altLang="zh-TW" dirty="0"/>
              <a:t>C-8</a:t>
            </a:r>
          </a:p>
          <a:p>
            <a:r>
              <a:rPr lang="en-US" altLang="zh-TW" dirty="0" smtClean="0"/>
              <a:t>D-1</a:t>
            </a:r>
            <a:r>
              <a:rPr lang="en-US" altLang="zh-TW" dirty="0"/>
              <a:t>.</a:t>
            </a:r>
            <a:r>
              <a:rPr lang="zh-TW" altLang="en-US" dirty="0"/>
              <a:t>多元表現綜整</a:t>
            </a:r>
            <a:r>
              <a:rPr lang="zh-TW" altLang="en-US" dirty="0" smtClean="0"/>
              <a:t>心得 </a:t>
            </a:r>
            <a:r>
              <a:rPr lang="en-US" altLang="zh-TW" dirty="0" smtClean="0"/>
              <a:t>(</a:t>
            </a:r>
            <a:r>
              <a:rPr lang="zh-TW" altLang="en-US" dirty="0" smtClean="0"/>
              <a:t>自行</a:t>
            </a:r>
            <a:r>
              <a:rPr lang="zh-TW" altLang="en-US" dirty="0"/>
              <a:t>上</a:t>
            </a:r>
            <a:r>
              <a:rPr lang="zh-TW" altLang="en-US" dirty="0" smtClean="0"/>
              <a:t>傳</a:t>
            </a:r>
            <a:r>
              <a:rPr lang="en-US" altLang="zh-TW" dirty="0" smtClean="0"/>
              <a:t>)</a:t>
            </a:r>
            <a:endParaRPr lang="zh-TW" altLang="en-US" dirty="0"/>
          </a:p>
          <a:p>
            <a:r>
              <a:rPr lang="en-US" altLang="zh-TW" dirty="0"/>
              <a:t>D-2.</a:t>
            </a:r>
            <a:r>
              <a:rPr lang="zh-TW" altLang="en-US" dirty="0"/>
              <a:t>學習歷程自述（含學習歷程反思、就讀動機、未來學習計畫與生涯規劃</a:t>
            </a:r>
            <a:r>
              <a:rPr lang="zh-TW" altLang="en-US" dirty="0" smtClean="0"/>
              <a:t>）</a:t>
            </a:r>
            <a:r>
              <a:rPr lang="en-US" altLang="zh-TW" dirty="0"/>
              <a:t>(</a:t>
            </a:r>
            <a:r>
              <a:rPr lang="zh-TW" altLang="en-US" dirty="0"/>
              <a:t>自行上傳</a:t>
            </a:r>
            <a:r>
              <a:rPr lang="en-US" altLang="zh-TW" dirty="0"/>
              <a:t>)</a:t>
            </a:r>
            <a:endParaRPr lang="zh-TW" altLang="en-US" dirty="0"/>
          </a:p>
          <a:p>
            <a:r>
              <a:rPr lang="en-US" altLang="zh-TW" dirty="0" smtClean="0"/>
              <a:t>D-3</a:t>
            </a:r>
            <a:r>
              <a:rPr lang="en-US" altLang="zh-TW" dirty="0"/>
              <a:t>.</a:t>
            </a:r>
            <a:r>
              <a:rPr lang="zh-TW" altLang="en-US" dirty="0"/>
              <a:t>其他有利審查</a:t>
            </a:r>
            <a:r>
              <a:rPr lang="zh-TW" altLang="en-US" dirty="0" smtClean="0"/>
              <a:t>資料 </a:t>
            </a:r>
            <a:r>
              <a:rPr lang="en-US" altLang="zh-TW" dirty="0" smtClean="0"/>
              <a:t>(</a:t>
            </a:r>
            <a:r>
              <a:rPr lang="zh-TW" altLang="en-US" dirty="0"/>
              <a:t>自行上傳</a:t>
            </a:r>
            <a:r>
              <a:rPr lang="en-US" altLang="zh-TW" dirty="0" smtClean="0"/>
              <a:t>)</a:t>
            </a:r>
          </a:p>
          <a:p>
            <a:pPr marL="0" indent="0">
              <a:buNone/>
            </a:pPr>
            <a:r>
              <a:rPr lang="en-US" altLang="zh-TW" sz="3200" dirty="0" smtClean="0">
                <a:solidFill>
                  <a:srgbClr val="FF0000"/>
                </a:solidFill>
              </a:rPr>
              <a:t>(</a:t>
            </a:r>
            <a:r>
              <a:rPr lang="zh-TW" altLang="en-US" sz="3200" dirty="0" smtClean="0">
                <a:solidFill>
                  <a:srgbClr val="FF0000"/>
                </a:solidFill>
              </a:rPr>
              <a:t>全部自行上傳</a:t>
            </a:r>
            <a:r>
              <a:rPr lang="en-US" altLang="zh-TW" sz="3200" dirty="0" smtClean="0">
                <a:solidFill>
                  <a:srgbClr val="FF0000"/>
                </a:solidFill>
              </a:rPr>
              <a:t>)</a:t>
            </a:r>
            <a:endParaRPr lang="zh-TW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2440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學習歷程備審資料上</a:t>
            </a:r>
            <a:r>
              <a:rPr lang="zh-TW" altLang="en-US" dirty="0" smtClean="0"/>
              <a:t>傳</a:t>
            </a:r>
            <a:r>
              <a:rPr lang="en-US" altLang="zh-TW" dirty="0" smtClean="0"/>
              <a:t/>
            </a:r>
            <a:br>
              <a:rPr lang="en-US" altLang="zh-TW" dirty="0" smtClean="0"/>
            </a:br>
            <a:r>
              <a:rPr lang="zh-TW" altLang="en-US" dirty="0" smtClean="0"/>
              <a:t>其他事</a:t>
            </a:r>
            <a:r>
              <a:rPr lang="zh-TW" altLang="en-US" dirty="0"/>
              <a:t>項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051884" y="1822516"/>
            <a:ext cx="8915400" cy="3777622"/>
          </a:xfrm>
        </p:spPr>
        <p:txBody>
          <a:bodyPr>
            <a:noAutofit/>
          </a:bodyPr>
          <a:lstStyle/>
          <a:p>
            <a:r>
              <a:rPr lang="zh-TW" altLang="en-US" sz="2000" dirty="0" smtClean="0"/>
              <a:t>專題</a:t>
            </a:r>
            <a:r>
              <a:rPr lang="zh-TW" altLang="en-US" sz="2000" dirty="0"/>
              <a:t>實作、實習科目學習成果</a:t>
            </a:r>
            <a:r>
              <a:rPr lang="en-US" altLang="zh-TW" sz="2000" dirty="0"/>
              <a:t>(</a:t>
            </a:r>
            <a:r>
              <a:rPr lang="zh-TW" altLang="en-US" sz="2000" dirty="0"/>
              <a:t>含技能領域</a:t>
            </a:r>
            <a:r>
              <a:rPr lang="en-US" altLang="zh-TW" sz="2000" dirty="0"/>
              <a:t>)</a:t>
            </a:r>
            <a:r>
              <a:rPr lang="zh-TW" altLang="en-US" sz="2000" dirty="0"/>
              <a:t>獨立採計成績，須至少上傳</a:t>
            </a:r>
            <a:r>
              <a:rPr lang="en-US" altLang="zh-TW" sz="2000" dirty="0"/>
              <a:t>1</a:t>
            </a:r>
            <a:r>
              <a:rPr lang="zh-TW" altLang="en-US" sz="2000" dirty="0"/>
              <a:t>件；其餘學習歷程上傳檔案資料作為</a:t>
            </a:r>
          </a:p>
          <a:p>
            <a:r>
              <a:rPr lang="zh-TW" altLang="en-US" sz="2000" dirty="0"/>
              <a:t>學習歷程備審資料審查成績採計。</a:t>
            </a:r>
          </a:p>
          <a:p>
            <a:r>
              <a:rPr lang="zh-TW" altLang="en-US" sz="2000" dirty="0" smtClean="0"/>
              <a:t>勾</a:t>
            </a:r>
            <a:r>
              <a:rPr lang="zh-TW" altLang="en-US" sz="2000" dirty="0"/>
              <a:t>選使用學習歷程中央資料庫上傳者，除考生自行撰寫及上傳資料</a:t>
            </a:r>
            <a:r>
              <a:rPr lang="en-US" altLang="zh-TW" sz="2000" dirty="0"/>
              <a:t>(D-1</a:t>
            </a:r>
            <a:r>
              <a:rPr lang="zh-TW" altLang="en-US" sz="2000" dirty="0"/>
              <a:t>，</a:t>
            </a:r>
            <a:r>
              <a:rPr lang="en-US" altLang="zh-TW" sz="2000" dirty="0"/>
              <a:t>D-2</a:t>
            </a:r>
            <a:r>
              <a:rPr lang="zh-TW" altLang="en-US" sz="2000" dirty="0"/>
              <a:t>，</a:t>
            </a:r>
            <a:r>
              <a:rPr lang="en-US" altLang="zh-TW" sz="2000" dirty="0"/>
              <a:t>D-3)</a:t>
            </a:r>
            <a:r>
              <a:rPr lang="zh-TW" altLang="en-US" sz="2000" dirty="0"/>
              <a:t>須自行上傳外，其餘</a:t>
            </a:r>
            <a:r>
              <a:rPr lang="zh-TW" altLang="en-US" sz="2000" dirty="0" smtClean="0"/>
              <a:t>資料以</a:t>
            </a:r>
            <a:r>
              <a:rPr lang="zh-TW" altLang="en-US" sz="2000" dirty="0"/>
              <a:t>勾選方式，將學習歷程中央資料庫釋出相關資料至報名校系科</a:t>
            </a:r>
            <a:r>
              <a:rPr lang="en-US" altLang="zh-TW" sz="2000" dirty="0"/>
              <a:t>(</a:t>
            </a:r>
            <a:r>
              <a:rPr lang="zh-TW" altLang="en-US" sz="2000" dirty="0"/>
              <a:t>組</a:t>
            </a:r>
            <a:r>
              <a:rPr lang="en-US" altLang="zh-TW" sz="2000" dirty="0"/>
              <a:t>)</a:t>
            </a:r>
            <a:r>
              <a:rPr lang="zh-TW" altLang="en-US" sz="2000" dirty="0"/>
              <a:t>、學程作審閱。</a:t>
            </a:r>
          </a:p>
          <a:p>
            <a:r>
              <a:rPr lang="zh-TW" altLang="en-US" sz="2000" dirty="0" smtClean="0"/>
              <a:t>未</a:t>
            </a:r>
            <a:r>
              <a:rPr lang="zh-TW" altLang="en-US" sz="2000" dirty="0"/>
              <a:t>勾選使用學習歷程中央資料庫上傳或屬個別報名者，一律由考生以</a:t>
            </a:r>
            <a:r>
              <a:rPr lang="en-US" altLang="zh-TW" sz="2000" dirty="0"/>
              <a:t>PDF</a:t>
            </a:r>
            <a:r>
              <a:rPr lang="zh-TW" altLang="en-US" sz="2000" dirty="0"/>
              <a:t>檔案上傳。</a:t>
            </a:r>
          </a:p>
          <a:p>
            <a:r>
              <a:rPr lang="zh-TW" altLang="en-US" sz="2000" dirty="0" smtClean="0"/>
              <a:t>學生</a:t>
            </a:r>
            <a:r>
              <a:rPr lang="zh-TW" altLang="en-US" sz="2000" dirty="0"/>
              <a:t>可依學習成果和表現挑選適當資料上傳對應學習歷程相關內容，並非各項目均須具備，本系將依所提供之各項</a:t>
            </a:r>
            <a:r>
              <a:rPr lang="zh-TW" altLang="en-US" sz="2000" dirty="0" smtClean="0"/>
              <a:t>資料據</a:t>
            </a:r>
            <a:r>
              <a:rPr lang="zh-TW" altLang="en-US" sz="2000" dirty="0"/>
              <a:t>以綜合評量。</a:t>
            </a:r>
          </a:p>
          <a:p>
            <a:r>
              <a:rPr lang="zh-TW" altLang="en-US" sz="2000" dirty="0" smtClean="0"/>
              <a:t>本</a:t>
            </a:r>
            <a:r>
              <a:rPr lang="zh-TW" altLang="en-US" sz="2000" dirty="0"/>
              <a:t>系修課規定、畢業條件、校外實習等相關資訊，請參閱本系網址：</a:t>
            </a:r>
            <a:r>
              <a:rPr lang="en-US" altLang="zh-TW" sz="2000" dirty="0">
                <a:hlinkClick r:id="rId2"/>
              </a:rPr>
              <a:t>https://imtech.ocu.edu.tw</a:t>
            </a:r>
            <a:r>
              <a:rPr lang="en-US" altLang="zh-TW" sz="2000" dirty="0" smtClean="0">
                <a:hlinkClick r:id="rId2"/>
              </a:rPr>
              <a:t>/</a:t>
            </a:r>
            <a:endParaRPr lang="en-US" altLang="zh-TW" sz="2000" dirty="0" smtClean="0"/>
          </a:p>
          <a:p>
            <a:endParaRPr lang="zh-TW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163008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第二階段繳費及查詢系統（一般組）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89212" y="1351175"/>
            <a:ext cx="8915400" cy="3777622"/>
          </a:xfrm>
        </p:spPr>
        <p:txBody>
          <a:bodyPr/>
          <a:lstStyle/>
          <a:p>
            <a:r>
              <a:rPr lang="en-US" altLang="zh-TW" dirty="0">
                <a:hlinkClick r:id="rId2"/>
              </a:rPr>
              <a:t>https://</a:t>
            </a:r>
            <a:r>
              <a:rPr lang="en-US" altLang="zh-TW" dirty="0" smtClean="0">
                <a:hlinkClick r:id="rId2"/>
              </a:rPr>
              <a:t>ent33.jctv.ntut.edu.tw/ugs2payEP</a:t>
            </a:r>
            <a:endParaRPr lang="en-US" altLang="zh-TW" dirty="0" smtClean="0"/>
          </a:p>
          <a:p>
            <a:endParaRPr lang="zh-TW" altLang="en-US" dirty="0"/>
          </a:p>
        </p:txBody>
      </p:sp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3"/>
          <a:srcRect l="11637" t="14797" r="12806" b="13845"/>
          <a:stretch/>
        </p:blipFill>
        <p:spPr>
          <a:xfrm>
            <a:off x="2174487" y="1704393"/>
            <a:ext cx="7950820" cy="5153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7379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繳費方式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sz="2800" dirty="0"/>
              <a:t>ATM</a:t>
            </a:r>
            <a:r>
              <a:rPr lang="zh-TW" altLang="en-US" sz="2800" dirty="0"/>
              <a:t>轉帳</a:t>
            </a:r>
          </a:p>
          <a:p>
            <a:r>
              <a:rPr lang="zh-TW" altLang="en-US" sz="2800" dirty="0"/>
              <a:t>臺灣銀行臨櫃繳款</a:t>
            </a:r>
          </a:p>
          <a:p>
            <a:r>
              <a:rPr lang="zh-TW" altLang="en-US" sz="2800" dirty="0"/>
              <a:t>金融機構跨行匯款</a:t>
            </a:r>
          </a:p>
        </p:txBody>
      </p:sp>
    </p:spTree>
    <p:extLst>
      <p:ext uri="{BB962C8B-B14F-4D97-AF65-F5344CB8AC3E}">
        <p14:creationId xmlns:p14="http://schemas.microsoft.com/office/powerpoint/2010/main" val="592185652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20</TotalTime>
  <Words>799</Words>
  <Application>Microsoft Office PowerPoint</Application>
  <PresentationFormat>寬螢幕</PresentationFormat>
  <Paragraphs>44</Paragraphs>
  <Slides>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5" baseType="lpstr">
      <vt:lpstr>微軟正黑體</vt:lpstr>
      <vt:lpstr>Arial</vt:lpstr>
      <vt:lpstr>Century Gothic</vt:lpstr>
      <vt:lpstr>Wingdings</vt:lpstr>
      <vt:lpstr>Wingdings 3</vt:lpstr>
      <vt:lpstr>絲縷</vt:lpstr>
      <vt:lpstr>113學年度四技甄選入學 第二階段報名、學習歷程備審資料上傳、繳費及查詢</vt:lpstr>
      <vt:lpstr>第二階段報名系統 (含學習歷程備審資料上傳作業)</vt:lpstr>
      <vt:lpstr>重要時間</vt:lpstr>
      <vt:lpstr>必備登入資料</vt:lpstr>
      <vt:lpstr>學習歷程備審資料上傳 勾選使用學習歷程中央資料庫</vt:lpstr>
      <vt:lpstr>學習歷程備審資料上傳 未勾選使用學習歷程中央資料庫或個別報名</vt:lpstr>
      <vt:lpstr>學習歷程備審資料上傳 其他事項</vt:lpstr>
      <vt:lpstr>第二階段繳費及查詢系統（一般組）</vt:lpstr>
      <vt:lpstr>繳費方式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113學年度四技甄選入學 第二階段報名、學習歷程備審資料上傳、繳費及查詢</dc:title>
  <dc:creator>AChang</dc:creator>
  <cp:lastModifiedBy>AChang</cp:lastModifiedBy>
  <cp:revision>3</cp:revision>
  <dcterms:created xsi:type="dcterms:W3CDTF">2024-06-07T05:36:56Z</dcterms:created>
  <dcterms:modified xsi:type="dcterms:W3CDTF">2024-06-07T05:57:17Z</dcterms:modified>
</cp:coreProperties>
</file>