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64" r:id="rId5"/>
    <p:sldId id="291" r:id="rId6"/>
    <p:sldId id="292" r:id="rId7"/>
    <p:sldId id="260" r:id="rId8"/>
    <p:sldId id="279" r:id="rId9"/>
    <p:sldId id="263" r:id="rId10"/>
    <p:sldId id="280" r:id="rId11"/>
    <p:sldId id="284" r:id="rId12"/>
    <p:sldId id="285" r:id="rId13"/>
    <p:sldId id="286" r:id="rId14"/>
    <p:sldId id="287" r:id="rId15"/>
    <p:sldId id="290" r:id="rId16"/>
    <p:sldId id="289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628"/>
    <a:srgbClr val="6EADA7"/>
    <a:srgbClr val="B5213B"/>
    <a:srgbClr val="CEA95A"/>
    <a:srgbClr val="FC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6429" autoAdjust="0"/>
  </p:normalViewPr>
  <p:slideViewPr>
    <p:cSldViewPr snapToGrid="0">
      <p:cViewPr varScale="1">
        <p:scale>
          <a:sx n="69" d="100"/>
          <a:sy n="69" d="100"/>
        </p:scale>
        <p:origin x="-120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11:24.493" idx="1">
    <p:pos x="10" y="10"/>
    <p:text/>
  </p:cm>
  <p:cm authorId="0" dt="2020-04-10T16:11:28.989" idx="2">
    <p:pos x="146" y="146"/>
    <p:text/>
  </p:cm>
  <p:cm authorId="0" dt="2020-04-10T16:11:51.583" idx="3">
    <p:pos x="282" y="282"/>
    <p:text>隨著科技的進步 教育也必須一定程度的改變 現在的小孩幾乎都是利用網路來學習 或是利用語音書等產品. 而我們打算用現今流行的英文單字 來作為我們的方向
當然學習不是說要你死背單字 或是抱著敷衍的態度就能理解 而是必須去融會貫通 才能答題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14:06.032" idx="4">
    <p:pos x="10" y="10"/>
    <p:text>我們是打算利用實體積木搭配影像及聲音互動 來啟發孩子的學習動力 同時增加親子間的互動 又能避免小孩沉迷於3C產品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17:01.416" idx="8">
    <p:pos x="10" y="10"/>
    <p:text>接下來的系統架構主要分成提示區 作答區 及我們的題目庫 在後面我們會詳細的去介紹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20:39.869" idx="9">
    <p:pos x="10" y="10"/>
    <p:text>完成一台樹梅派+攝影機ㄉ機器 搭配投影機 來投影出題目 及作答區  孩童在使用積木來答題  並透過攝影機會辨識答案是否正確 我們還附有語音撥放及文字顯示的提示系統   另外我們的作答區有搭配實體案件來操作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44:29.872" idx="10">
    <p:pos x="10" y="10"/>
    <p:text>投影機在白底板投射出題目及選項  作答人員在答題完畢後 可按下勾勾圖案來顯示正確答案 並判別是否回˙達正確 如在答題上遇到困難 可按下燈泡圖案來提示作答  答題完畢後 先按下橡皮擦圖案的清除 再按下一題 繼續作答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47:01.679" idx="11">
    <p:pos x="10" y="10"/>
    <p:text>接下來是我們的實際流程範例 首先當你不確定答案是甚麼的時候 先按下提示 來播放語音及顯示文字 再根據提示來作答 接著按顯示答案來判別回答 答題完畢後 按下清除 及下一題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6:49:14.465" idx="1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SimSun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SimSun" pitchFamily="2" charset="-122"/>
              </a:defRPr>
            </a:lvl1pPr>
          </a:lstStyle>
          <a:p>
            <a:fld id="{6310FF99-7F5C-4604-BF78-66F01CA04815}" type="datetimeFigureOut">
              <a:rPr lang="zh-CN" altLang="en-US"/>
              <a:pPr/>
              <a:t>2020/6/12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SimSun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SimSun" pitchFamily="2" charset="-122"/>
              </a:defRPr>
            </a:lvl1pPr>
          </a:lstStyle>
          <a:p>
            <a:fld id="{A9BE2AC0-E97B-449A-AD04-BCF3151D685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48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C8AE-5352-42CC-A706-3938E92A3F9A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3DC9-2DE0-41F1-BA00-BE13EE4163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00FB-B5B9-4335-8F9F-9F8BE0F6A69A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C519-F1D0-45A7-9937-82AFBFB96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3AB6-2B64-4EA5-A3B8-01DD2B8AC906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5221-EE1B-4BBD-AE57-4474B62E2E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0279-AFBF-4175-A7BB-2EDAF8E04942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5B9B8-E337-4B23-A373-2CF7504B6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ABD0-190E-4650-84C0-D4ECFB20D43C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5E72-7F26-42B5-85DC-B4E612502B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B4AC-9AC9-4A3F-AEC3-18FC966DE361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291D-8AAF-495B-8897-D811FA6EAF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C63D-B1CC-4B99-813E-85CE72C782E6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F20B-8FD4-4794-A3F0-314415F23C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F5F2-DDE1-4B91-83FE-678CF36436C3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7BC4-15D6-4FB2-A318-ED8D5162D8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569B-2773-410F-908B-9F863564ED71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F2FC-EFD6-4524-B8E9-A4EBE6A54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593A-ED43-434A-AD9A-D1660DA16E24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6CBB-F49E-463E-8A49-D7630BEFDA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3717-B50D-4538-A410-36EAB50DF3FA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0946-2A6A-4C5D-82AF-571D977F9F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ADBE42-AE51-4CE1-9E39-0251A6D5FAE0}" type="datetimeFigureOut">
              <a:rPr lang="zh-CN" altLang="en-US"/>
              <a:pPr>
                <a:defRPr/>
              </a:pPr>
              <a:t>2020/6/12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42769B-BD26-4E44-82A2-185642BD6F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comments" Target="../comments/comment5.xm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6" Type="http://schemas.openxmlformats.org/officeDocument/2006/relationships/comments" Target="../comments/commen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52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comments" Target="../comments/commen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11" Type="http://schemas.openxmlformats.org/officeDocument/2006/relationships/image" Target="../media/image56.png"/><Relationship Id="rId5" Type="http://schemas.openxmlformats.org/officeDocument/2006/relationships/image" Target="../media/image29.png"/><Relationship Id="rId10" Type="http://schemas.openxmlformats.org/officeDocument/2006/relationships/hyperlink" Target="https://youtu.be/X1vEP0DI9v8" TargetMode="External"/><Relationship Id="rId4" Type="http://schemas.openxmlformats.org/officeDocument/2006/relationships/image" Target="../media/image5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comments" Target="../comments/commen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comments" Target="../comments/commen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8.jpeg"/><Relationship Id="rId2" Type="http://schemas.openxmlformats.org/officeDocument/2006/relationships/image" Target="../media/image37.png"/><Relationship Id="rId16" Type="http://schemas.openxmlformats.org/officeDocument/2006/relationships/comments" Target="../comments/commen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1406525"/>
            <a:ext cx="10591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1060450"/>
            <a:ext cx="1055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476250"/>
            <a:ext cx="808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1679575"/>
            <a:ext cx="1016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258763"/>
            <a:ext cx="752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100" y="258763"/>
            <a:ext cx="8096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2563"/>
            <a:ext cx="92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5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图片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550" y="0"/>
            <a:ext cx="86518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图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-19050"/>
            <a:ext cx="11588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38" y="-236538"/>
            <a:ext cx="10953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图片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688" y="0"/>
            <a:ext cx="7461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图片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00" y="0"/>
            <a:ext cx="8461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75" y="487363"/>
            <a:ext cx="752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標題 1"/>
          <p:cNvSpPr>
            <a:spLocks noGrp="1"/>
          </p:cNvSpPr>
          <p:nvPr>
            <p:ph type="ctrTitle"/>
          </p:nvPr>
        </p:nvSpPr>
        <p:spPr>
          <a:xfrm>
            <a:off x="2165350" y="2474913"/>
            <a:ext cx="7943850" cy="133191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幼兒潛能開發輔助教具</a:t>
            </a:r>
          </a:p>
        </p:txBody>
      </p:sp>
      <p:sp>
        <p:nvSpPr>
          <p:cNvPr id="21" name="副標題 2"/>
          <p:cNvSpPr>
            <a:spLocks noGrp="1"/>
          </p:cNvSpPr>
          <p:nvPr>
            <p:ph type="subTitle" idx="1"/>
          </p:nvPr>
        </p:nvSpPr>
        <p:spPr>
          <a:xfrm>
            <a:off x="1860550" y="3960812"/>
            <a:ext cx="8229600" cy="2543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組員：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10615117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謝佳倩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10615140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陳喻暄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10615127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謝竣合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10615141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黃雅芸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         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10615136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廖子毅 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10615151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劉韋均  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          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05944" y="5449888"/>
            <a:ext cx="3493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指導老師：高吉隆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老師</a:t>
            </a:r>
            <a:endParaRPr lang="en-US" altLang="zh-TW" sz="24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688" y="290513"/>
            <a:ext cx="12546013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/>
          <p:nvPr/>
        </p:nvSpPr>
        <p:spPr>
          <a:xfrm>
            <a:off x="2436813" y="2795588"/>
            <a:ext cx="2990850" cy="149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2436813" y="2466975"/>
            <a:ext cx="1416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kumimoji="0"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3568" name="標題 1"/>
          <p:cNvSpPr txBox="1">
            <a:spLocks/>
          </p:cNvSpPr>
          <p:nvPr/>
        </p:nvSpPr>
        <p:spPr bwMode="auto">
          <a:xfrm>
            <a:off x="1052513" y="779463"/>
            <a:ext cx="34766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教材示意圖</a:t>
            </a:r>
          </a:p>
        </p:txBody>
      </p:sp>
      <p:sp>
        <p:nvSpPr>
          <p:cNvPr id="27" name="左大括弧 26"/>
          <p:cNvSpPr/>
          <p:nvPr/>
        </p:nvSpPr>
        <p:spPr>
          <a:xfrm rot="10800000">
            <a:off x="8358188" y="1249363"/>
            <a:ext cx="719137" cy="24352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8" name="左大括弧 27"/>
          <p:cNvSpPr/>
          <p:nvPr/>
        </p:nvSpPr>
        <p:spPr>
          <a:xfrm rot="10800000">
            <a:off x="8407400" y="4033838"/>
            <a:ext cx="574675" cy="198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71" name="文字方塊 17"/>
          <p:cNvSpPr txBox="1">
            <a:spLocks noChangeArrowheads="1"/>
          </p:cNvSpPr>
          <p:nvPr/>
        </p:nvSpPr>
        <p:spPr bwMode="auto">
          <a:xfrm>
            <a:off x="9136063" y="2282825"/>
            <a:ext cx="20113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螢幕顯示區</a:t>
            </a:r>
          </a:p>
        </p:txBody>
      </p:sp>
      <p:sp>
        <p:nvSpPr>
          <p:cNvPr id="23572" name="文字方塊 19"/>
          <p:cNvSpPr txBox="1">
            <a:spLocks noChangeArrowheads="1"/>
          </p:cNvSpPr>
          <p:nvPr/>
        </p:nvSpPr>
        <p:spPr bwMode="auto">
          <a:xfrm>
            <a:off x="9077325" y="4773613"/>
            <a:ext cx="20701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自製答題區</a:t>
            </a:r>
          </a:p>
        </p:txBody>
      </p:sp>
      <p:sp>
        <p:nvSpPr>
          <p:cNvPr id="23573" name="文字方塊 9"/>
          <p:cNvSpPr txBox="1">
            <a:spLocks noChangeArrowheads="1"/>
          </p:cNvSpPr>
          <p:nvPr/>
        </p:nvSpPr>
        <p:spPr bwMode="auto">
          <a:xfrm>
            <a:off x="1657350" y="4435475"/>
            <a:ext cx="25034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右圖示意圖為俯視圖，將顏色方塊放到作答區作答，利用影像辨識判別答案及功能。</a:t>
            </a:r>
          </a:p>
        </p:txBody>
      </p:sp>
      <p:pic>
        <p:nvPicPr>
          <p:cNvPr id="23574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008063"/>
            <a:ext cx="356235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5010150" y="4470400"/>
          <a:ext cx="2063814" cy="11653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530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260350"/>
            <a:ext cx="12192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/>
          <p:nvPr/>
        </p:nvSpPr>
        <p:spPr>
          <a:xfrm>
            <a:off x="2444750" y="2733675"/>
            <a:ext cx="2990850" cy="149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2436813" y="2466975"/>
            <a:ext cx="1416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kumimoji="0"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4592" name="標題 8"/>
          <p:cNvSpPr txBox="1">
            <a:spLocks/>
          </p:cNvSpPr>
          <p:nvPr/>
        </p:nvSpPr>
        <p:spPr bwMode="auto">
          <a:xfrm>
            <a:off x="1012825" y="1033463"/>
            <a:ext cx="45291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答題流程說明圖</a:t>
            </a:r>
          </a:p>
        </p:txBody>
      </p:sp>
      <p:sp>
        <p:nvSpPr>
          <p:cNvPr id="4" name="矩形 3"/>
          <p:cNvSpPr/>
          <p:nvPr/>
        </p:nvSpPr>
        <p:spPr>
          <a:xfrm>
            <a:off x="1112838" y="2401888"/>
            <a:ext cx="5345112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啟動樹莓派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載入資料</a:t>
            </a:r>
            <a:r>
              <a:rPr kumimoji="0"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，在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螢幕上顯示題目</a:t>
            </a:r>
            <a:r>
              <a:rPr kumimoji="0"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147763" y="3119438"/>
            <a:ext cx="535622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答題人員選擇直接作答或者在觀看   提示  後作答</a:t>
            </a:r>
            <a:r>
              <a:rPr kumimoji="0"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2838" y="3954463"/>
            <a:ext cx="6096000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之後由攝影機的影像辨識功能來判別</a:t>
            </a:r>
            <a:r>
              <a:rPr kumimoji="0" lang="zh-TW" altLang="en-US" sz="2000" kern="100" dirty="0">
                <a:solidFill>
                  <a:srgbClr val="B521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0" lang="zh-TW" altLang="en-US" sz="20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否</a:t>
            </a:r>
            <a:r>
              <a:rPr kumimoji="0"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1725" y="4629150"/>
            <a:ext cx="61071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答題正確即進入   下一題</a:t>
            </a:r>
            <a:r>
              <a:rPr kumimoji="0" lang="zh-TW" altLang="zh-TW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20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錯誤的話則重新作答。</a:t>
            </a:r>
            <a:endParaRPr kumimoji="0" lang="zh-TW" altLang="zh-TW" sz="2000" u="sng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597" name="圖片 4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4695825"/>
            <a:ext cx="334962" cy="33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8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1073150"/>
            <a:ext cx="3579812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圖片 2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950" y="3198813"/>
            <a:ext cx="311150" cy="31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7535863" y="4552950"/>
          <a:ext cx="2139351" cy="1175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1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7509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121920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3"/>
          <p:cNvSpPr txBox="1"/>
          <p:nvPr/>
        </p:nvSpPr>
        <p:spPr>
          <a:xfrm>
            <a:off x="2436813" y="2466975"/>
            <a:ext cx="1416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kumimoji="0"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5615" name="標題 8"/>
          <p:cNvSpPr txBox="1">
            <a:spLocks/>
          </p:cNvSpPr>
          <p:nvPr/>
        </p:nvSpPr>
        <p:spPr bwMode="auto">
          <a:xfrm>
            <a:off x="777875" y="925513"/>
            <a:ext cx="45767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實際流程範例</a:t>
            </a:r>
            <a:r>
              <a:rPr kumimoji="0" lang="en-US" altLang="zh-TW" sz="4800">
                <a:latin typeface="標楷體" pitchFamily="65" charset="-120"/>
                <a:ea typeface="標楷體" pitchFamily="65" charset="-120"/>
              </a:rPr>
              <a:t>1.</a:t>
            </a:r>
            <a:endParaRPr kumimoji="0" lang="zh-TW" altLang="en-US" sz="4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" name="文本框 19"/>
          <p:cNvSpPr txBox="1"/>
          <p:nvPr/>
        </p:nvSpPr>
        <p:spPr>
          <a:xfrm>
            <a:off x="1533525" y="3243263"/>
            <a:ext cx="3641725" cy="161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透過樹莓派載入資料　</a:t>
            </a:r>
            <a:endParaRPr kumimoji="0"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　在螢幕顯示題目</a:t>
            </a:r>
            <a:r>
              <a:rPr kumimoji="0" lang="zh-CN" altLang="en-US" sz="16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说</a:t>
            </a: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明，编辑文字。请在文字说明，编辑文字。请在此添加文字说明，编辑文字。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617" name="矩形 14"/>
          <p:cNvSpPr>
            <a:spLocks noChangeArrowheads="1"/>
          </p:cNvSpPr>
          <p:nvPr/>
        </p:nvSpPr>
        <p:spPr bwMode="auto">
          <a:xfrm>
            <a:off x="8864600" y="1328738"/>
            <a:ext cx="2268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0" lang="en-US" altLang="zh-TW" sz="1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答題正確即顯  示答案       </a:t>
            </a:r>
          </a:p>
        </p:txBody>
      </p:sp>
      <p:sp>
        <p:nvSpPr>
          <p:cNvPr id="25618" name="矩形 16"/>
          <p:cNvSpPr>
            <a:spLocks noChangeArrowheads="1"/>
          </p:cNvSpPr>
          <p:nvPr/>
        </p:nvSpPr>
        <p:spPr bwMode="auto">
          <a:xfrm>
            <a:off x="9037638" y="5118100"/>
            <a:ext cx="203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完畢後即可</a:t>
            </a:r>
            <a:endParaRPr kumimoji="0" lang="en-US" altLang="zh-TW" sz="24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進入下一題</a:t>
            </a:r>
          </a:p>
        </p:txBody>
      </p:sp>
      <p:pic>
        <p:nvPicPr>
          <p:cNvPr id="2561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638" y="1052513"/>
            <a:ext cx="354965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0" name="矩形 28"/>
          <p:cNvSpPr>
            <a:spLocks noChangeArrowheads="1"/>
          </p:cNvSpPr>
          <p:nvPr/>
        </p:nvSpPr>
        <p:spPr bwMode="auto">
          <a:xfrm>
            <a:off x="1089025" y="4922838"/>
            <a:ext cx="3879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1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答題後利用影像辨識判別</a:t>
            </a:r>
            <a:endParaRPr kumimoji="0" lang="zh-TW" altLang="en-US"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5621" name="圖片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0150" y="1450975"/>
            <a:ext cx="933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88" y="1041400"/>
            <a:ext cx="35575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348413" y="4922838"/>
            <a:ext cx="527050" cy="511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5624" name="圖片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43813" y="1403350"/>
            <a:ext cx="619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5597525" y="4632325"/>
          <a:ext cx="2022948" cy="1050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4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43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5022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  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向右箭號 1"/>
          <p:cNvSpPr/>
          <p:nvPr/>
        </p:nvSpPr>
        <p:spPr>
          <a:xfrm>
            <a:off x="4968875" y="4951413"/>
            <a:ext cx="488950" cy="34448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2" name="向右箭號 51"/>
          <p:cNvSpPr/>
          <p:nvPr/>
        </p:nvSpPr>
        <p:spPr>
          <a:xfrm>
            <a:off x="4775200" y="3378200"/>
            <a:ext cx="490538" cy="34448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3" name="向右箭號 52"/>
          <p:cNvSpPr/>
          <p:nvPr/>
        </p:nvSpPr>
        <p:spPr>
          <a:xfrm flipH="1">
            <a:off x="8347075" y="1354138"/>
            <a:ext cx="490538" cy="3444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4" name="向右箭號 53"/>
          <p:cNvSpPr/>
          <p:nvPr/>
        </p:nvSpPr>
        <p:spPr>
          <a:xfrm flipH="1">
            <a:off x="8718550" y="5840413"/>
            <a:ext cx="490538" cy="34448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46050"/>
            <a:ext cx="11882437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19"/>
          <p:cNvSpPr txBox="1"/>
          <p:nvPr/>
        </p:nvSpPr>
        <p:spPr>
          <a:xfrm>
            <a:off x="2436813" y="2795588"/>
            <a:ext cx="2990850" cy="1211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4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2436813" y="2466975"/>
            <a:ext cx="1416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kumimoji="0"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6640" name="標題 8"/>
          <p:cNvSpPr txBox="1">
            <a:spLocks/>
          </p:cNvSpPr>
          <p:nvPr/>
        </p:nvSpPr>
        <p:spPr bwMode="auto">
          <a:xfrm>
            <a:off x="777875" y="925513"/>
            <a:ext cx="4576763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 dirty="0">
                <a:latin typeface="標楷體" pitchFamily="65" charset="-120"/>
                <a:ea typeface="標楷體" pitchFamily="65" charset="-120"/>
              </a:rPr>
              <a:t>實際流程範例</a:t>
            </a:r>
            <a:r>
              <a:rPr kumimoji="0" lang="en-US" altLang="zh-TW" sz="4800" dirty="0">
                <a:latin typeface="標楷體" pitchFamily="65" charset="-120"/>
                <a:ea typeface="標楷體" pitchFamily="65" charset="-120"/>
              </a:rPr>
              <a:t>2.</a:t>
            </a:r>
            <a:endParaRPr kumimoji="0"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41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888" y="976313"/>
            <a:ext cx="35496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矩形 26"/>
          <p:cNvSpPr>
            <a:spLocks noChangeArrowheads="1"/>
          </p:cNvSpPr>
          <p:nvPr/>
        </p:nvSpPr>
        <p:spPr bwMode="auto">
          <a:xfrm>
            <a:off x="9051925" y="4511675"/>
            <a:ext cx="203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按下提示後</a:t>
            </a:r>
            <a:endParaRPr kumimoji="0" lang="en-US" altLang="zh-TW" sz="24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  出現提示句</a:t>
            </a:r>
          </a:p>
        </p:txBody>
      </p:sp>
      <p:sp>
        <p:nvSpPr>
          <p:cNvPr id="29" name="向右箭號 28"/>
          <p:cNvSpPr/>
          <p:nvPr/>
        </p:nvSpPr>
        <p:spPr>
          <a:xfrm>
            <a:off x="5332413" y="4360863"/>
            <a:ext cx="490537" cy="34448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644" name="矩形 43"/>
          <p:cNvSpPr>
            <a:spLocks noChangeArrowheads="1"/>
          </p:cNvSpPr>
          <p:nvPr/>
        </p:nvSpPr>
        <p:spPr bwMode="auto">
          <a:xfrm>
            <a:off x="2613025" y="4244975"/>
            <a:ext cx="2647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看完提示後答題</a:t>
            </a:r>
            <a:endParaRPr kumimoji="0" lang="en-US" altLang="zh-TW" sz="24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6645" name="矩形 44"/>
          <p:cNvSpPr>
            <a:spLocks noChangeArrowheads="1"/>
          </p:cNvSpPr>
          <p:nvPr/>
        </p:nvSpPr>
        <p:spPr bwMode="auto">
          <a:xfrm>
            <a:off x="2176463" y="5056188"/>
            <a:ext cx="326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經由影像辨識判別後</a:t>
            </a:r>
            <a:endParaRPr kumimoji="0" lang="en-US" altLang="zh-TW" sz="24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發出錯誤聲響</a:t>
            </a:r>
            <a:endParaRPr kumimoji="0" lang="en-US" altLang="zh-TW" sz="24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019800" y="4672013"/>
            <a:ext cx="495300" cy="6762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65" name="表格 64"/>
          <p:cNvGraphicFramePr>
            <a:graphicFrameLocks noGrp="1"/>
          </p:cNvGraphicFramePr>
          <p:nvPr/>
        </p:nvGraphicFramePr>
        <p:xfrm>
          <a:off x="5897563" y="4449763"/>
          <a:ext cx="2149086" cy="1131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6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31321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</a:t>
                      </a:r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向右箭號 65"/>
          <p:cNvSpPr/>
          <p:nvPr/>
        </p:nvSpPr>
        <p:spPr>
          <a:xfrm>
            <a:off x="5354638" y="5180013"/>
            <a:ext cx="488950" cy="34448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7" name="向右箭號 66"/>
          <p:cNvSpPr/>
          <p:nvPr/>
        </p:nvSpPr>
        <p:spPr>
          <a:xfrm flipH="1">
            <a:off x="9021763" y="4187825"/>
            <a:ext cx="488950" cy="3460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8" name="向右箭號 67"/>
          <p:cNvSpPr/>
          <p:nvPr/>
        </p:nvSpPr>
        <p:spPr>
          <a:xfrm flipH="1">
            <a:off x="9058275" y="1952625"/>
            <a:ext cx="488950" cy="3460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6660" name="矩形 69"/>
          <p:cNvSpPr>
            <a:spLocks noChangeArrowheads="1"/>
          </p:cNvSpPr>
          <p:nvPr/>
        </p:nvSpPr>
        <p:spPr bwMode="auto">
          <a:xfrm>
            <a:off x="9051925" y="1330325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顯示提示句</a:t>
            </a:r>
          </a:p>
        </p:txBody>
      </p:sp>
      <p:pic>
        <p:nvPicPr>
          <p:cNvPr id="26661" name="圖片 409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40750" y="5913438"/>
            <a:ext cx="762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標題 8"/>
          <p:cNvSpPr txBox="1">
            <a:spLocks/>
          </p:cNvSpPr>
          <p:nvPr/>
        </p:nvSpPr>
        <p:spPr>
          <a:xfrm>
            <a:off x="2835275" y="1928813"/>
            <a:ext cx="2260600" cy="5842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提示部分</a:t>
            </a:r>
            <a:r>
              <a:rPr kumimoji="0"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0" y="-1"/>
            <a:ext cx="1229454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904312" y="464920"/>
            <a:ext cx="434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實體</a:t>
            </a:r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操作錄影</a:t>
            </a:r>
            <a:endParaRPr kumimoji="0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</p:txBody>
      </p:sp>
      <p:pic>
        <p:nvPicPr>
          <p:cNvPr id="5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0387" y="117972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6686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6582554" y="747594"/>
            <a:ext cx="579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hlinkClick r:id="rId10"/>
              </a:rPr>
              <a:t>線上影片檔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15" name="影片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77302" y="1162636"/>
            <a:ext cx="8943085" cy="484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875" y="411163"/>
            <a:ext cx="2852738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專題競賽</a:t>
            </a:r>
            <a:endParaRPr lang="zh-TW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08875" y="2398713"/>
            <a:ext cx="4498975" cy="271462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/>
              <a:t>                         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 </a:t>
            </a:r>
            <a:r>
              <a:rPr lang="en-US" altLang="zh-TW" dirty="0" smtClean="0"/>
              <a:t>2020</a:t>
            </a:r>
            <a:r>
              <a:rPr lang="zh-TW" altLang="en-US" dirty="0" smtClean="0"/>
              <a:t> </a:t>
            </a:r>
            <a:r>
              <a:rPr lang="en-US" altLang="zh-TW" dirty="0" smtClean="0"/>
              <a:t>IETAC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教育與科技應用專題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競賽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物聯網應用類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需使用部分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Flag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套件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B5213B"/>
                </a:solidFill>
                <a:latin typeface="標楷體" pitchFamily="65" charset="-120"/>
                <a:ea typeface="標楷體" pitchFamily="65" charset="-120"/>
              </a:rPr>
              <a:t>第一名</a:t>
            </a:r>
            <a:endParaRPr lang="en-US" altLang="zh-TW" dirty="0" smtClean="0">
              <a:solidFill>
                <a:srgbClr val="B5213B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  <p:grpSp>
        <p:nvGrpSpPr>
          <p:cNvPr id="28675" name="群組 4"/>
          <p:cNvGrpSpPr>
            <a:grpSpLocks/>
          </p:cNvGrpSpPr>
          <p:nvPr/>
        </p:nvGrpSpPr>
        <p:grpSpPr bwMode="auto">
          <a:xfrm>
            <a:off x="3630613" y="1144588"/>
            <a:ext cx="4106862" cy="5605462"/>
            <a:chOff x="3114329" y="747666"/>
            <a:chExt cx="3937168" cy="5458442"/>
          </a:xfrm>
        </p:grpSpPr>
        <p:pic>
          <p:nvPicPr>
            <p:cNvPr id="28680" name="圖片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329" y="747666"/>
              <a:ext cx="3931877" cy="325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圖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329" y="4001294"/>
              <a:ext cx="3937168" cy="2204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6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9425" y="-577850"/>
            <a:ext cx="95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-1471613"/>
            <a:ext cx="1014412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-1030288"/>
            <a:ext cx="744538" cy="24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图片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627063"/>
            <a:ext cx="846137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9699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088" y="544513"/>
            <a:ext cx="86899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3351213" y="4567238"/>
            <a:ext cx="611187" cy="611187"/>
          </a:xfrm>
          <a:prstGeom prst="roundRect">
            <a:avLst/>
          </a:prstGeom>
          <a:solidFill>
            <a:srgbClr val="EB8628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371850" y="2687638"/>
            <a:ext cx="614363" cy="609600"/>
            <a:chOff x="3371850" y="2687638"/>
            <a:chExt cx="614363" cy="609600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3375025" y="2687638"/>
              <a:ext cx="611188" cy="609600"/>
            </a:xfrm>
            <a:prstGeom prst="roundRect">
              <a:avLst/>
            </a:prstGeom>
            <a:solidFill>
              <a:srgbClr val="6EADA7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3371850" y="2700338"/>
              <a:ext cx="604838" cy="5222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800" dirty="0" smtClean="0">
                  <a:solidFill>
                    <a:srgbClr val="FCEFD7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TextBox 76"/>
          <p:cNvSpPr txBox="1"/>
          <p:nvPr/>
        </p:nvSpPr>
        <p:spPr>
          <a:xfrm>
            <a:off x="3976688" y="2782888"/>
            <a:ext cx="2827337" cy="46196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6EADA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研究動機</a:t>
            </a:r>
            <a:endParaRPr kumimoji="0" lang="zh-CN" altLang="en-US" sz="2400" dirty="0">
              <a:solidFill>
                <a:srgbClr val="6EADA7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3351213" y="4587875"/>
            <a:ext cx="604837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 smtClean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4027488" y="4579938"/>
            <a:ext cx="2824162" cy="8318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EB862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使用的工具和技術</a:t>
            </a:r>
            <a:endParaRPr kumimoji="0" lang="en-US" altLang="zh-TW" sz="2400" dirty="0">
              <a:solidFill>
                <a:srgbClr val="EB8628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400" dirty="0">
              <a:solidFill>
                <a:srgbClr val="EB8628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30" name="椭圆 1"/>
          <p:cNvSpPr>
            <a:spLocks noChangeArrowheads="1"/>
          </p:cNvSpPr>
          <p:nvPr/>
        </p:nvSpPr>
        <p:spPr bwMode="auto">
          <a:xfrm>
            <a:off x="3359150" y="3624263"/>
            <a:ext cx="609600" cy="609600"/>
          </a:xfrm>
          <a:prstGeom prst="roundRect">
            <a:avLst/>
          </a:prstGeom>
          <a:solidFill>
            <a:srgbClr val="B5213B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3371850" y="3651250"/>
            <a:ext cx="604838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 smtClean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4027488" y="3717925"/>
            <a:ext cx="2427287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B521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研究目標</a:t>
            </a:r>
            <a:endParaRPr kumimoji="0" lang="zh-CN" altLang="en-US" sz="2400" dirty="0">
              <a:solidFill>
                <a:srgbClr val="B5213B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grpSp>
        <p:nvGrpSpPr>
          <p:cNvPr id="15371" name="群組 2"/>
          <p:cNvGrpSpPr>
            <a:grpSpLocks/>
          </p:cNvGrpSpPr>
          <p:nvPr/>
        </p:nvGrpSpPr>
        <p:grpSpPr bwMode="auto">
          <a:xfrm>
            <a:off x="6045200" y="2695575"/>
            <a:ext cx="614363" cy="609600"/>
            <a:chOff x="3333288" y="4406727"/>
            <a:chExt cx="613779" cy="610177"/>
          </a:xfrm>
        </p:grpSpPr>
        <p:sp>
          <p:nvSpPr>
            <p:cNvPr id="31" name="椭圆 1"/>
            <p:cNvSpPr>
              <a:spLocks noChangeArrowheads="1"/>
            </p:cNvSpPr>
            <p:nvPr/>
          </p:nvSpPr>
          <p:spPr bwMode="auto">
            <a:xfrm>
              <a:off x="3336460" y="4406727"/>
              <a:ext cx="610607" cy="610177"/>
            </a:xfrm>
            <a:prstGeom prst="roundRect">
              <a:avLst/>
            </a:prstGeom>
            <a:solidFill>
              <a:srgbClr val="CEA95A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32"/>
            <p:cNvSpPr txBox="1">
              <a:spLocks noChangeArrowheads="1"/>
            </p:cNvSpPr>
            <p:nvPr/>
          </p:nvSpPr>
          <p:spPr bwMode="auto">
            <a:xfrm>
              <a:off x="3333288" y="4462343"/>
              <a:ext cx="604263" cy="5227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800" dirty="0" smtClean="0">
                  <a:solidFill>
                    <a:srgbClr val="FCEFD7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TextBox 76"/>
          <p:cNvSpPr txBox="1"/>
          <p:nvPr/>
        </p:nvSpPr>
        <p:spPr>
          <a:xfrm>
            <a:off x="6848475" y="2733675"/>
            <a:ext cx="2428875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CEA9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系統架構</a:t>
            </a:r>
            <a:endParaRPr kumimoji="0" lang="zh-CN" altLang="en-US" sz="2400" dirty="0">
              <a:solidFill>
                <a:srgbClr val="CEA95A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15373" name="图片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100" y="258763"/>
            <a:ext cx="8096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2563"/>
            <a:ext cx="92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图片 3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952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图片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5550" y="0"/>
            <a:ext cx="590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图片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475" y="215900"/>
            <a:ext cx="7540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图片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88" y="58738"/>
            <a:ext cx="6889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图片 4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-19050"/>
            <a:ext cx="3746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图片 4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063" y="0"/>
            <a:ext cx="2651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图片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9138" y="-258763"/>
            <a:ext cx="479425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標題 1"/>
          <p:cNvSpPr txBox="1">
            <a:spLocks/>
          </p:cNvSpPr>
          <p:nvPr/>
        </p:nvSpPr>
        <p:spPr bwMode="auto">
          <a:xfrm>
            <a:off x="2265363" y="969963"/>
            <a:ext cx="21383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  <p:grpSp>
        <p:nvGrpSpPr>
          <p:cNvPr id="15383" name="群組 1"/>
          <p:cNvGrpSpPr>
            <a:grpSpLocks/>
          </p:cNvGrpSpPr>
          <p:nvPr/>
        </p:nvGrpSpPr>
        <p:grpSpPr bwMode="auto">
          <a:xfrm>
            <a:off x="6038850" y="3652838"/>
            <a:ext cx="620713" cy="611187"/>
            <a:chOff x="3360670" y="5119844"/>
            <a:chExt cx="620143" cy="610177"/>
          </a:xfrm>
        </p:grpSpPr>
        <p:sp>
          <p:nvSpPr>
            <p:cNvPr id="52" name="椭圆 1"/>
            <p:cNvSpPr>
              <a:spLocks noChangeArrowheads="1"/>
            </p:cNvSpPr>
            <p:nvPr/>
          </p:nvSpPr>
          <p:spPr bwMode="auto">
            <a:xfrm>
              <a:off x="3370186" y="5119844"/>
              <a:ext cx="610627" cy="610177"/>
            </a:xfrm>
            <a:prstGeom prst="roundRect">
              <a:avLst/>
            </a:prstGeom>
            <a:solidFill>
              <a:srgbClr val="6EADA7"/>
            </a:solidFill>
            <a:ln w="28575">
              <a:noFill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TextBox 32"/>
            <p:cNvSpPr txBox="1">
              <a:spLocks noChangeArrowheads="1"/>
            </p:cNvSpPr>
            <p:nvPr/>
          </p:nvSpPr>
          <p:spPr bwMode="auto">
            <a:xfrm>
              <a:off x="3360670" y="5154711"/>
              <a:ext cx="585250" cy="5230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800" dirty="0" smtClean="0">
                  <a:solidFill>
                    <a:srgbClr val="FCEFD7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en-US" altLang="zh-TW" sz="2800" dirty="0" smtClean="0">
                  <a:solidFill>
                    <a:srgbClr val="FCEFD7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kumimoji="0" lang="zh-CN" altLang="en-US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76"/>
          <p:cNvSpPr txBox="1"/>
          <p:nvPr/>
        </p:nvSpPr>
        <p:spPr>
          <a:xfrm>
            <a:off x="6851650" y="3678238"/>
            <a:ext cx="2428875" cy="46196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6EADA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專題成果</a:t>
            </a:r>
            <a:endParaRPr kumimoji="0" lang="zh-CN" altLang="en-US" sz="2400" dirty="0">
              <a:solidFill>
                <a:srgbClr val="6EADA7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333375"/>
            <a:ext cx="111569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728663"/>
            <a:ext cx="10556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3" y="476250"/>
            <a:ext cx="8080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13" y="1060450"/>
            <a:ext cx="1016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258763"/>
            <a:ext cx="752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100" y="258763"/>
            <a:ext cx="8096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2563"/>
            <a:ext cx="92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图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105886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图片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9938" y="0"/>
            <a:ext cx="63976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图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38" y="-19050"/>
            <a:ext cx="66198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63" y="0"/>
            <a:ext cx="8731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图片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450" y="0"/>
            <a:ext cx="32543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图片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7600" y="0"/>
            <a:ext cx="8461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750" y="1447800"/>
            <a:ext cx="752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1225550" y="2117725"/>
            <a:ext cx="2757488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4400" dirty="0" smtClean="0">
                <a:latin typeface="標楷體" pitchFamily="65" charset="-120"/>
                <a:ea typeface="標楷體" pitchFamily="65" charset="-120"/>
              </a:rPr>
              <a:t>研究動機</a:t>
            </a:r>
          </a:p>
        </p:txBody>
      </p:sp>
      <p:sp>
        <p:nvSpPr>
          <p:cNvPr id="16400" name="內容版面配置區 2"/>
          <p:cNvSpPr txBox="1">
            <a:spLocks/>
          </p:cNvSpPr>
          <p:nvPr/>
        </p:nvSpPr>
        <p:spPr bwMode="auto">
          <a:xfrm>
            <a:off x="1302255" y="3031235"/>
            <a:ext cx="97377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hangingPunct="0">
              <a:lnSpc>
                <a:spcPct val="90000"/>
              </a:lnSpc>
              <a:buFont typeface="Arial" charset="0"/>
              <a:buNone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隨著科技的進步，教育也不斷在改變，現在許多學生都會透過</a:t>
            </a:r>
            <a:r>
              <a:rPr kumimoji="0" lang="zh-TW" altLang="en-US" sz="2800" dirty="0">
                <a:solidFill>
                  <a:srgbClr val="B5213B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來吸收知識，或是利用一些獨特教具、產品等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..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來多元學習，而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我們透過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創新的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教具作為主要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的研究方向，來啟發孩童的學習興趣，同時又能讓小朋友與家長有更多的互動機會。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304800"/>
            <a:ext cx="11147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等腰三角形 19"/>
          <p:cNvSpPr>
            <a:spLocks noChangeArrowheads="1"/>
          </p:cNvSpPr>
          <p:nvPr/>
        </p:nvSpPr>
        <p:spPr bwMode="auto">
          <a:xfrm flipH="1" flipV="1">
            <a:off x="1817688" y="1851025"/>
            <a:ext cx="893762" cy="733425"/>
          </a:xfrm>
          <a:prstGeom prst="triangle">
            <a:avLst>
              <a:gd name="adj" fmla="val 50000"/>
            </a:avLst>
          </a:prstGeom>
          <a:solidFill>
            <a:srgbClr val="EB8628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kumimoji="0" lang="zh-CN" altLang="zh-CN" sz="1050" ker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等腰三角形 22"/>
          <p:cNvSpPr>
            <a:spLocks noChangeArrowheads="1"/>
          </p:cNvSpPr>
          <p:nvPr/>
        </p:nvSpPr>
        <p:spPr bwMode="auto">
          <a:xfrm rot="10800000">
            <a:off x="1816100" y="2679700"/>
            <a:ext cx="868363" cy="665163"/>
          </a:xfrm>
          <a:prstGeom prst="triangle">
            <a:avLst>
              <a:gd name="adj" fmla="val 50000"/>
            </a:avLst>
          </a:prstGeom>
          <a:solidFill>
            <a:srgbClr val="B5213B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kumimoji="0" lang="zh-CN" altLang="zh-CN" sz="1050" ker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等腰三角形 25"/>
          <p:cNvSpPr>
            <a:spLocks noChangeArrowheads="1"/>
          </p:cNvSpPr>
          <p:nvPr/>
        </p:nvSpPr>
        <p:spPr bwMode="auto">
          <a:xfrm flipH="1" flipV="1">
            <a:off x="1833563" y="3405188"/>
            <a:ext cx="815975" cy="723900"/>
          </a:xfrm>
          <a:prstGeom prst="triangle">
            <a:avLst>
              <a:gd name="adj" fmla="val 50000"/>
            </a:avLst>
          </a:prstGeom>
          <a:solidFill>
            <a:srgbClr val="6EADA7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kumimoji="0" lang="zh-CN" altLang="zh-CN" sz="1050" ker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等腰三角形 28"/>
          <p:cNvSpPr>
            <a:spLocks noChangeArrowheads="1"/>
          </p:cNvSpPr>
          <p:nvPr/>
        </p:nvSpPr>
        <p:spPr bwMode="auto">
          <a:xfrm rot="10800000">
            <a:off x="1835150" y="4173538"/>
            <a:ext cx="831850" cy="736600"/>
          </a:xfrm>
          <a:prstGeom prst="triangle">
            <a:avLst>
              <a:gd name="adj" fmla="val 50000"/>
            </a:avLst>
          </a:prstGeom>
          <a:solidFill>
            <a:srgbClr val="CEA95A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kumimoji="0" lang="zh-CN" altLang="zh-CN" sz="1050" ker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901825" y="1843088"/>
            <a:ext cx="7239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28813" y="2651125"/>
            <a:ext cx="6477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881188" y="3371850"/>
            <a:ext cx="7270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939925" y="4191000"/>
            <a:ext cx="62388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076575" y="4319588"/>
            <a:ext cx="7173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CEA95A"/>
                </a:solidFill>
                <a:latin typeface="標楷體" pitchFamily="65" charset="-120"/>
                <a:ea typeface="標楷體" pitchFamily="65" charset="-120"/>
                <a:cs typeface="微软雅黑" pitchFamily="34" charset="-122"/>
              </a:rPr>
              <a:t>運用顏色方塊在作答區進行答題</a:t>
            </a:r>
            <a:endParaRPr kumimoji="0" lang="zh-CN" altLang="en-US" sz="1400" b="1">
              <a:solidFill>
                <a:srgbClr val="CEA95A"/>
              </a:solidFill>
              <a:ea typeface="標楷體" pitchFamily="65" charset="-120"/>
              <a:cs typeface="微软雅黑" pitchFamily="34" charset="-122"/>
              <a:sym typeface="+mn-lt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076575" y="2689225"/>
            <a:ext cx="68945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B521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在家就可以自主學習，也能增加親子互動</a:t>
            </a:r>
            <a:endParaRPr kumimoji="0" lang="en-US" altLang="zh-TW" sz="2800" b="1" dirty="0">
              <a:solidFill>
                <a:srgbClr val="B5213B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</p:txBody>
      </p:sp>
      <p:sp>
        <p:nvSpPr>
          <p:cNvPr id="53" name="TextBox 76"/>
          <p:cNvSpPr txBox="1"/>
          <p:nvPr/>
        </p:nvSpPr>
        <p:spPr>
          <a:xfrm>
            <a:off x="2624138" y="3438525"/>
            <a:ext cx="775335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kumimoji="0" lang="zh-TW" altLang="en-US" sz="2800" b="1">
                <a:solidFill>
                  <a:srgbClr val="6EADA7"/>
                </a:solidFill>
                <a:latin typeface="標楷體" pitchFamily="65" charset="-120"/>
                <a:ea typeface="標楷體" pitchFamily="65" charset="-120"/>
                <a:cs typeface="微软雅黑" pitchFamily="34" charset="-122"/>
              </a:rPr>
              <a:t>透過題目的擴充性，提供家長或老師自訂題目</a:t>
            </a:r>
            <a:endParaRPr kumimoji="0" lang="en-US" altLang="zh-TW" sz="2800" b="1">
              <a:solidFill>
                <a:srgbClr val="6EADA7"/>
              </a:solidFill>
              <a:latin typeface="標楷體" pitchFamily="65" charset="-120"/>
              <a:ea typeface="標楷體" pitchFamily="65" charset="-120"/>
              <a:cs typeface="微软雅黑" pitchFamily="34" charset="-122"/>
            </a:endParaRPr>
          </a:p>
          <a:p>
            <a:pPr algn="r"/>
            <a:endParaRPr kumimoji="0" lang="zh-CN" altLang="en-US" sz="1400" b="1">
              <a:solidFill>
                <a:srgbClr val="6EADA7"/>
              </a:solidFill>
              <a:ea typeface="標楷體" pitchFamily="65" charset="-120"/>
              <a:cs typeface="微软雅黑" pitchFamily="34" charset="-122"/>
              <a:sym typeface="+mn-lt"/>
            </a:endParaRPr>
          </a:p>
        </p:txBody>
      </p:sp>
      <p:sp>
        <p:nvSpPr>
          <p:cNvPr id="55" name="TextBox 76"/>
          <p:cNvSpPr txBox="1"/>
          <p:nvPr/>
        </p:nvSpPr>
        <p:spPr>
          <a:xfrm>
            <a:off x="2903538" y="1936750"/>
            <a:ext cx="67945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EB862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透過影像及聲音互動，增加孩童學習效果</a:t>
            </a:r>
            <a:endParaRPr kumimoji="0" lang="zh-CN" altLang="en-US" sz="2800" b="1" dirty="0">
              <a:solidFill>
                <a:srgbClr val="EB8628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57" name="標題 1"/>
          <p:cNvSpPr txBox="1">
            <a:spLocks/>
          </p:cNvSpPr>
          <p:nvPr/>
        </p:nvSpPr>
        <p:spPr>
          <a:xfrm>
            <a:off x="1400175" y="606425"/>
            <a:ext cx="2557463" cy="1049338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4800" dirty="0" smtClean="0">
                <a:latin typeface="標楷體" pitchFamily="65" charset="-120"/>
                <a:ea typeface="標楷體" pitchFamily="65" charset="-120"/>
              </a:rPr>
              <a:t>研究目標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361950"/>
            <a:ext cx="11149013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空心弧 17"/>
          <p:cNvSpPr/>
          <p:nvPr/>
        </p:nvSpPr>
        <p:spPr>
          <a:xfrm>
            <a:off x="1746250" y="1825625"/>
            <a:ext cx="742950" cy="776288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B5213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1754188" y="3013075"/>
            <a:ext cx="819150" cy="804863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CEA95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2" name="空心弧 21"/>
          <p:cNvSpPr/>
          <p:nvPr/>
        </p:nvSpPr>
        <p:spPr>
          <a:xfrm>
            <a:off x="1765300" y="4017963"/>
            <a:ext cx="796925" cy="77470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6EADA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gradFill>
                <a:gsLst>
                  <a:gs pos="100000">
                    <a:srgbClr val="ED6D09"/>
                  </a:gs>
                  <a:gs pos="0">
                    <a:srgbClr val="E71214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2468563" y="1571625"/>
            <a:ext cx="25225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2800" b="1" dirty="0">
              <a:solidFill>
                <a:srgbClr val="B5213B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B521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樹莓派</a:t>
            </a:r>
            <a:endParaRPr kumimoji="0" lang="zh-CN" altLang="en-US" sz="2800" b="1" dirty="0">
              <a:solidFill>
                <a:srgbClr val="B5213B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2470150" y="2938463"/>
            <a:ext cx="29384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CEA9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Python</a:t>
            </a:r>
            <a:r>
              <a:rPr kumimoji="0" lang="zh-TW" altLang="en-US" sz="2800" b="1" dirty="0">
                <a:solidFill>
                  <a:srgbClr val="CEA9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及</a:t>
            </a:r>
            <a:r>
              <a:rPr kumimoji="0" lang="en-US" altLang="zh-TW" sz="2800" b="1" dirty="0" err="1">
                <a:solidFill>
                  <a:srgbClr val="CEA9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OpenCV</a:t>
            </a:r>
            <a:r>
              <a:rPr kumimoji="0" lang="zh-TW" altLang="en-US" sz="2800" b="1" dirty="0">
                <a:solidFill>
                  <a:srgbClr val="CEA95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搭配攝影機</a:t>
            </a:r>
            <a:endParaRPr kumimoji="0" lang="zh-CN" altLang="en-US" sz="2800" b="1" dirty="0">
              <a:solidFill>
                <a:srgbClr val="CEA95A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2628900" y="4181475"/>
            <a:ext cx="29273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>
                <a:solidFill>
                  <a:srgbClr val="6EADA7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Excel</a:t>
            </a:r>
            <a:endParaRPr kumimoji="0" lang="zh-CN" altLang="en-US" sz="2800" b="1" dirty="0">
              <a:solidFill>
                <a:srgbClr val="6EADA7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9476" name="標題 1"/>
          <p:cNvSpPr txBox="1">
            <a:spLocks/>
          </p:cNvSpPr>
          <p:nvPr/>
        </p:nvSpPr>
        <p:spPr bwMode="auto">
          <a:xfrm>
            <a:off x="1450975" y="966788"/>
            <a:ext cx="5081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使用的工具和技術</a:t>
            </a:r>
          </a:p>
        </p:txBody>
      </p:sp>
      <p:sp>
        <p:nvSpPr>
          <p:cNvPr id="19477" name="矩形 1"/>
          <p:cNvSpPr>
            <a:spLocks noChangeArrowheads="1"/>
          </p:cNvSpPr>
          <p:nvPr/>
        </p:nvSpPr>
        <p:spPr bwMode="auto">
          <a:xfrm>
            <a:off x="5983288" y="2030413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solidFill>
                  <a:srgbClr val="B5213B"/>
                </a:solidFill>
                <a:latin typeface="標楷體" pitchFamily="65" charset="-120"/>
                <a:ea typeface="標楷體" pitchFamily="65" charset="-120"/>
              </a:rPr>
              <a:t>取代</a:t>
            </a:r>
            <a:r>
              <a:rPr kumimoji="0" lang="en-US" altLang="zh-TW" sz="2800" b="1">
                <a:solidFill>
                  <a:srgbClr val="B5213B"/>
                </a:solidFill>
                <a:latin typeface="標楷體" pitchFamily="65" charset="-120"/>
                <a:ea typeface="標楷體" pitchFamily="65" charset="-120"/>
              </a:rPr>
              <a:t>3C</a:t>
            </a:r>
            <a:r>
              <a:rPr kumimoji="0" lang="zh-TW" altLang="en-US" sz="2800" b="1">
                <a:solidFill>
                  <a:srgbClr val="B5213B"/>
                </a:solidFill>
                <a:latin typeface="標楷體" pitchFamily="65" charset="-120"/>
                <a:ea typeface="標楷體" pitchFamily="65" charset="-120"/>
              </a:rPr>
              <a:t>產品存放資料</a:t>
            </a:r>
            <a:endParaRPr kumimoji="0" lang="en-US" altLang="zh-TW" sz="2800" b="1">
              <a:solidFill>
                <a:srgbClr val="B5213B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" name="向右箭號 45"/>
          <p:cNvSpPr/>
          <p:nvPr/>
        </p:nvSpPr>
        <p:spPr>
          <a:xfrm>
            <a:off x="5105400" y="2165350"/>
            <a:ext cx="369888" cy="288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B5213B"/>
              </a:solidFill>
            </a:endParaRPr>
          </a:p>
        </p:txBody>
      </p:sp>
      <p:sp>
        <p:nvSpPr>
          <p:cNvPr id="19479" name="矩形 3"/>
          <p:cNvSpPr>
            <a:spLocks noChangeArrowheads="1"/>
          </p:cNvSpPr>
          <p:nvPr/>
        </p:nvSpPr>
        <p:spPr bwMode="auto">
          <a:xfrm>
            <a:off x="5988050" y="2936875"/>
            <a:ext cx="3416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solidFill>
                  <a:srgbClr val="CEA95A"/>
                </a:solidFill>
                <a:latin typeface="標楷體" pitchFamily="65" charset="-120"/>
                <a:ea typeface="標楷體" pitchFamily="65" charset="-120"/>
              </a:rPr>
              <a:t>運用影像辨識來接收</a:t>
            </a:r>
            <a:endParaRPr kumimoji="0" lang="en-US" altLang="zh-TW" sz="2800" b="1">
              <a:solidFill>
                <a:srgbClr val="CEA95A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800" b="1">
                <a:solidFill>
                  <a:srgbClr val="CEA95A"/>
                </a:solidFill>
                <a:latin typeface="標楷體" pitchFamily="65" charset="-120"/>
                <a:ea typeface="標楷體" pitchFamily="65" charset="-120"/>
              </a:rPr>
              <a:t>使用者互動資訊</a:t>
            </a:r>
            <a:endParaRPr kumimoji="0" lang="en-US" altLang="zh-TW" sz="2800" b="1">
              <a:solidFill>
                <a:srgbClr val="CEA95A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80" name="矩形 4"/>
          <p:cNvSpPr>
            <a:spLocks noChangeArrowheads="1"/>
          </p:cNvSpPr>
          <p:nvPr/>
        </p:nvSpPr>
        <p:spPr bwMode="auto">
          <a:xfrm>
            <a:off x="5969000" y="4198938"/>
            <a:ext cx="233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solidFill>
                  <a:srgbClr val="6EADA7"/>
                </a:solidFill>
                <a:latin typeface="標楷體" pitchFamily="65" charset="-120"/>
                <a:ea typeface="標楷體" pitchFamily="65" charset="-120"/>
              </a:rPr>
              <a:t>存放題目資料</a:t>
            </a:r>
            <a:endParaRPr kumimoji="0" lang="en-US" altLang="zh-TW" sz="2800" b="1">
              <a:solidFill>
                <a:srgbClr val="6EADA7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向右箭號 46"/>
          <p:cNvSpPr/>
          <p:nvPr/>
        </p:nvSpPr>
        <p:spPr>
          <a:xfrm>
            <a:off x="5141913" y="3340100"/>
            <a:ext cx="369887" cy="288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B5213B"/>
              </a:solidFill>
            </a:endParaRPr>
          </a:p>
        </p:txBody>
      </p:sp>
      <p:sp>
        <p:nvSpPr>
          <p:cNvPr id="48" name="向右箭號 47"/>
          <p:cNvSpPr/>
          <p:nvPr/>
        </p:nvSpPr>
        <p:spPr>
          <a:xfrm>
            <a:off x="5191125" y="4349750"/>
            <a:ext cx="369888" cy="288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B5213B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55775" y="1958975"/>
            <a:ext cx="7239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01</a:t>
            </a:r>
            <a:endParaRPr kumimoji="0" lang="zh-CN" altLang="en-US" sz="2800" dirty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771650" y="3152775"/>
            <a:ext cx="7239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0</a:t>
            </a:r>
            <a:r>
              <a:rPr kumimoji="0" lang="en-US" altLang="zh-TW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2</a:t>
            </a:r>
            <a:endParaRPr kumimoji="0" lang="zh-CN" altLang="en-US" sz="2800" dirty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792288" y="4171950"/>
            <a:ext cx="7239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0</a:t>
            </a:r>
            <a:r>
              <a:rPr kumimoji="0" lang="en-US" altLang="zh-TW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3</a:t>
            </a:r>
            <a:endParaRPr kumimoji="0" lang="zh-CN" altLang="en-US" sz="2800" dirty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3" name="空心弧 21"/>
          <p:cNvSpPr/>
          <p:nvPr/>
        </p:nvSpPr>
        <p:spPr>
          <a:xfrm rot="10077670">
            <a:off x="1800225" y="5102225"/>
            <a:ext cx="795338" cy="773113"/>
          </a:xfrm>
          <a:prstGeom prst="blockArc">
            <a:avLst>
              <a:gd name="adj1" fmla="val 16506509"/>
              <a:gd name="adj2" fmla="val 10691500"/>
              <a:gd name="adj3" fmla="val 6227"/>
            </a:avLst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836738" y="5175250"/>
            <a:ext cx="723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0</a:t>
            </a:r>
            <a:r>
              <a:rPr kumimoji="0" lang="en-US" altLang="zh-TW" sz="2800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+mn-lt"/>
              </a:rPr>
              <a:t>4</a:t>
            </a:r>
            <a:endParaRPr kumimoji="0" lang="zh-CN" altLang="en-US" sz="2800" dirty="0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3" name="TextBox 76"/>
          <p:cNvSpPr txBox="1"/>
          <p:nvPr/>
        </p:nvSpPr>
        <p:spPr>
          <a:xfrm>
            <a:off x="2516188" y="5229225"/>
            <a:ext cx="29257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文字轉語音</a:t>
            </a:r>
            <a:endParaRPr kumimoji="0" lang="zh-CN" alt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54" name="向右箭號 53"/>
          <p:cNvSpPr/>
          <p:nvPr/>
        </p:nvSpPr>
        <p:spPr>
          <a:xfrm>
            <a:off x="5191125" y="5338763"/>
            <a:ext cx="369888" cy="288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B5213B"/>
              </a:solidFill>
            </a:endParaRPr>
          </a:p>
        </p:txBody>
      </p:sp>
      <p:sp>
        <p:nvSpPr>
          <p:cNvPr id="19490" name="矩形 55"/>
          <p:cNvSpPr>
            <a:spLocks noChangeArrowheads="1"/>
          </p:cNvSpPr>
          <p:nvPr/>
        </p:nvSpPr>
        <p:spPr bwMode="auto">
          <a:xfrm>
            <a:off x="5969000" y="5183188"/>
            <a:ext cx="4494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8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將提示句及正確答案語音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化</a:t>
            </a:r>
            <a:endParaRPr kumimoji="0" lang="en-US" altLang="zh-TW" sz="280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" y="361951"/>
            <a:ext cx="11149013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標題 1"/>
          <p:cNvSpPr txBox="1">
            <a:spLocks/>
          </p:cNvSpPr>
          <p:nvPr/>
        </p:nvSpPr>
        <p:spPr bwMode="auto">
          <a:xfrm>
            <a:off x="231775" y="667889"/>
            <a:ext cx="5081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技術說明</a:t>
            </a:r>
            <a:endParaRPr kumimoji="0" lang="zh-TW" altLang="en-US" sz="4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697114" y="2117920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csv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numpy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：匯入題目文字、圖檔及語音檔</a:t>
            </a:r>
          </a:p>
        </p:txBody>
      </p:sp>
      <p:sp>
        <p:nvSpPr>
          <p:cNvPr id="41" name="矩形 40"/>
          <p:cNvSpPr/>
          <p:nvPr/>
        </p:nvSpPr>
        <p:spPr>
          <a:xfrm>
            <a:off x="2655268" y="2685404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cv2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：使用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OpenCV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擷取相機之拍攝影像</a:t>
            </a:r>
          </a:p>
        </p:txBody>
      </p:sp>
      <p:grpSp>
        <p:nvGrpSpPr>
          <p:cNvPr id="44" name="群組 43"/>
          <p:cNvGrpSpPr/>
          <p:nvPr/>
        </p:nvGrpSpPr>
        <p:grpSpPr>
          <a:xfrm>
            <a:off x="2011919" y="1483256"/>
            <a:ext cx="501648" cy="444680"/>
            <a:chOff x="1765477" y="1781421"/>
            <a:chExt cx="501648" cy="444680"/>
          </a:xfrm>
        </p:grpSpPr>
        <p:sp>
          <p:nvSpPr>
            <p:cNvPr id="42" name="圓角矩形 41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 smtClean="0">
                  <a:solidFill>
                    <a:srgbClr val="FCEFD7"/>
                  </a:solidFill>
                  <a:cs typeface="+mn-ea"/>
                  <a:sym typeface="+mn-lt"/>
                </a:rPr>
                <a:t>1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019772" y="4911915"/>
            <a:ext cx="501648" cy="444680"/>
            <a:chOff x="1765477" y="1781421"/>
            <a:chExt cx="501648" cy="444680"/>
          </a:xfrm>
        </p:grpSpPr>
        <p:sp>
          <p:nvSpPr>
            <p:cNvPr id="46" name="圓角矩形 45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7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2019772" y="2623137"/>
            <a:ext cx="501648" cy="444680"/>
            <a:chOff x="1765477" y="1781421"/>
            <a:chExt cx="501648" cy="444680"/>
          </a:xfrm>
        </p:grpSpPr>
        <p:sp>
          <p:nvSpPr>
            <p:cNvPr id="49" name="圓角矩形 48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3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011919" y="3174734"/>
            <a:ext cx="501648" cy="444680"/>
            <a:chOff x="1765477" y="1781421"/>
            <a:chExt cx="501648" cy="444680"/>
          </a:xfrm>
        </p:grpSpPr>
        <p:sp>
          <p:nvSpPr>
            <p:cNvPr id="52" name="圓角矩形 51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4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011919" y="5484675"/>
            <a:ext cx="501648" cy="444680"/>
            <a:chOff x="1765477" y="1781421"/>
            <a:chExt cx="501648" cy="444680"/>
          </a:xfrm>
        </p:grpSpPr>
        <p:sp>
          <p:nvSpPr>
            <p:cNvPr id="55" name="圓角矩形 54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8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2019772" y="2064832"/>
            <a:ext cx="501648" cy="444680"/>
            <a:chOff x="1765477" y="1781421"/>
            <a:chExt cx="501648" cy="444680"/>
          </a:xfrm>
        </p:grpSpPr>
        <p:sp>
          <p:nvSpPr>
            <p:cNvPr id="58" name="圓角矩形 57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2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2011919" y="4353504"/>
            <a:ext cx="501648" cy="444680"/>
            <a:chOff x="1765477" y="1781421"/>
            <a:chExt cx="501648" cy="444680"/>
          </a:xfrm>
        </p:grpSpPr>
        <p:sp>
          <p:nvSpPr>
            <p:cNvPr id="61" name="圓角矩形 60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6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2011919" y="3756018"/>
            <a:ext cx="501648" cy="444680"/>
            <a:chOff x="1765477" y="1781421"/>
            <a:chExt cx="501648" cy="444680"/>
          </a:xfrm>
        </p:grpSpPr>
        <p:sp>
          <p:nvSpPr>
            <p:cNvPr id="64" name="圓角矩形 63"/>
            <p:cNvSpPr/>
            <p:nvPr/>
          </p:nvSpPr>
          <p:spPr>
            <a:xfrm>
              <a:off x="1765477" y="1781421"/>
              <a:ext cx="501648" cy="444680"/>
            </a:xfrm>
            <a:prstGeom prst="roundRect">
              <a:avLst/>
            </a:prstGeom>
            <a:solidFill>
              <a:srgbClr val="EB8628"/>
            </a:solidFill>
            <a:ln>
              <a:solidFill>
                <a:srgbClr val="EB86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825978" y="1816716"/>
              <a:ext cx="44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dirty="0" smtClean="0">
                  <a:solidFill>
                    <a:srgbClr val="FCEFD7"/>
                  </a:solidFill>
                  <a:cs typeface="+mn-ea"/>
                  <a:sym typeface="+mn-lt"/>
                </a:rPr>
                <a:t>0</a:t>
              </a:r>
              <a:r>
                <a:rPr kumimoji="0" lang="en-US" altLang="zh-TW" dirty="0">
                  <a:solidFill>
                    <a:srgbClr val="FCEFD7"/>
                  </a:solidFill>
                  <a:cs typeface="+mn-ea"/>
                  <a:sym typeface="+mn-lt"/>
                </a:rPr>
                <a:t>5</a:t>
              </a:r>
              <a:endParaRPr kumimoji="0" lang="zh-CN" altLang="en-US" dirty="0">
                <a:solidFill>
                  <a:srgbClr val="FCEFD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2655268" y="3207625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threading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：解決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tkinter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cv2.VideoCapture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的同步問題</a:t>
            </a:r>
          </a:p>
        </p:txBody>
      </p:sp>
      <p:sp>
        <p:nvSpPr>
          <p:cNvPr id="68" name="矩形 67"/>
          <p:cNvSpPr/>
          <p:nvPr/>
        </p:nvSpPr>
        <p:spPr>
          <a:xfrm>
            <a:off x="2697114" y="153423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tkinter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：製作題目顯示區</a:t>
            </a:r>
          </a:p>
        </p:txBody>
      </p:sp>
      <p:sp>
        <p:nvSpPr>
          <p:cNvPr id="69" name="矩形 68"/>
          <p:cNvSpPr/>
          <p:nvPr/>
        </p:nvSpPr>
        <p:spPr>
          <a:xfrm>
            <a:off x="2675417" y="3791313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pygame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配合作答時加入語音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675417" y="437350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PIL: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匯入圖檔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697114" y="491191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imutils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攝影像縮放處理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697114" y="5519970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time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datetime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計時時間來順利作答題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7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466725"/>
            <a:ext cx="1202531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76"/>
          <p:cNvSpPr txBox="1"/>
          <p:nvPr/>
        </p:nvSpPr>
        <p:spPr>
          <a:xfrm>
            <a:off x="5119688" y="4013200"/>
            <a:ext cx="12001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119688" y="4265613"/>
            <a:ext cx="202247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0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76"/>
          <p:cNvSpPr txBox="1"/>
          <p:nvPr/>
        </p:nvSpPr>
        <p:spPr>
          <a:xfrm>
            <a:off x="2438400" y="2308225"/>
            <a:ext cx="1198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2438400" y="2560638"/>
            <a:ext cx="202247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0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885113" y="2560638"/>
            <a:ext cx="202247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0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请在此添加文字说明，编辑文字。请在此添加文字说明，编辑文字。</a:t>
            </a:r>
            <a:endParaRPr kumimoji="0" lang="en-US" altLang="zh-CN" sz="10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99" name="標題 1"/>
          <p:cNvSpPr txBox="1">
            <a:spLocks/>
          </p:cNvSpPr>
          <p:nvPr/>
        </p:nvSpPr>
        <p:spPr bwMode="auto">
          <a:xfrm>
            <a:off x="1450975" y="966788"/>
            <a:ext cx="30099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系統架構</a:t>
            </a:r>
          </a:p>
        </p:txBody>
      </p:sp>
      <p:grpSp>
        <p:nvGrpSpPr>
          <p:cNvPr id="20500" name="群組 226"/>
          <p:cNvGrpSpPr>
            <a:grpSpLocks/>
          </p:cNvGrpSpPr>
          <p:nvPr/>
        </p:nvGrpSpPr>
        <p:grpSpPr bwMode="auto">
          <a:xfrm>
            <a:off x="2078038" y="1773238"/>
            <a:ext cx="6911975" cy="2820987"/>
            <a:chOff x="-198090" y="1574739"/>
            <a:chExt cx="8689425" cy="3028859"/>
          </a:xfrm>
        </p:grpSpPr>
        <p:sp>
          <p:nvSpPr>
            <p:cNvPr id="44" name="Google Shape;137;p6"/>
            <p:cNvSpPr/>
            <p:nvPr/>
          </p:nvSpPr>
          <p:spPr>
            <a:xfrm>
              <a:off x="-198090" y="3286036"/>
              <a:ext cx="1834079" cy="569296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   </a:t>
              </a:r>
              <a:endParaRPr kumimoji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 題目</a:t>
              </a:r>
              <a: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</a:br>
              <a:endParaRPr kumimoji="0" dirty="0"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7" name="Google Shape;137;p6"/>
            <p:cNvSpPr/>
            <p:nvPr/>
          </p:nvSpPr>
          <p:spPr>
            <a:xfrm>
              <a:off x="2116961" y="2113354"/>
              <a:ext cx="916041" cy="531798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   </a:t>
              </a:r>
              <a:endParaRPr kumimoji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BiauKai"/>
                </a:rPr>
                <a:t>提示</a:t>
              </a:r>
              <a: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</a:br>
              <a:endParaRPr kumimoji="0" dirty="0"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49" name="Google Shape;137;p6"/>
            <p:cNvSpPr/>
            <p:nvPr/>
          </p:nvSpPr>
          <p:spPr>
            <a:xfrm>
              <a:off x="3865224" y="3415577"/>
              <a:ext cx="1307205" cy="530092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   </a:t>
              </a:r>
              <a:endParaRPr kumimoji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BiauKai"/>
                </a:rPr>
                <a:t>答題區</a:t>
              </a:r>
              <a:r>
                <a:rPr kumimoji="0" lang="en-US" dirty="0"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  <a:sym typeface="BiauKai"/>
                </a:rPr>
              </a:br>
              <a:endParaRPr kumimoji="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  <a:sym typeface="BiauKai"/>
              </a:endParaRPr>
            </a:p>
          </p:txBody>
        </p:sp>
        <p:sp>
          <p:nvSpPr>
            <p:cNvPr id="51" name="Google Shape;137;p6"/>
            <p:cNvSpPr/>
            <p:nvPr/>
          </p:nvSpPr>
          <p:spPr>
            <a:xfrm>
              <a:off x="5966731" y="3412168"/>
              <a:ext cx="945978" cy="530092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</a:t>
              </a:r>
              <a:endPara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BiauKa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BiauKai"/>
                </a:rPr>
                <a:t>判斷</a:t>
              </a:r>
              <a: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</a:br>
              <a:endParaRPr kumimoji="0" dirty="0"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52" name="Google Shape;137;p6"/>
            <p:cNvSpPr/>
            <p:nvPr/>
          </p:nvSpPr>
          <p:spPr>
            <a:xfrm>
              <a:off x="7535378" y="2805373"/>
              <a:ext cx="930012" cy="548842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   </a:t>
              </a:r>
              <a:endParaRPr kumimoji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錯誤</a:t>
              </a:r>
              <a:r>
                <a:rPr kumimoji="0" lang="en-US" dirty="0"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  <a:sym typeface="BiauKai"/>
                </a:rPr>
              </a:br>
              <a:endParaRPr kumimoji="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  <a:sym typeface="BiauKai"/>
              </a:endParaRPr>
            </a:p>
          </p:txBody>
        </p:sp>
        <p:sp>
          <p:nvSpPr>
            <p:cNvPr id="55" name="Google Shape;137;p6"/>
            <p:cNvSpPr/>
            <p:nvPr/>
          </p:nvSpPr>
          <p:spPr>
            <a:xfrm>
              <a:off x="7579284" y="4078618"/>
              <a:ext cx="912051" cy="524980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   </a:t>
              </a:r>
              <a:endParaRPr kumimoji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BiauKai"/>
                </a:rPr>
                <a:t>正確</a:t>
              </a:r>
              <a: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</a:br>
              <a:endParaRPr kumimoji="0" dirty="0">
                <a:latin typeface="BiauKai"/>
                <a:ea typeface="BiauKai"/>
                <a:cs typeface="BiauKai"/>
                <a:sym typeface="BiauKai"/>
              </a:endParaRPr>
            </a:p>
          </p:txBody>
        </p:sp>
        <p:sp>
          <p:nvSpPr>
            <p:cNvPr id="56" name="Google Shape;137;p6"/>
            <p:cNvSpPr/>
            <p:nvPr/>
          </p:nvSpPr>
          <p:spPr>
            <a:xfrm>
              <a:off x="4711415" y="1574739"/>
              <a:ext cx="1502787" cy="582932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en-US" dirty="0"/>
                <a:t>         </a:t>
              </a:r>
              <a:endParaRPr kumimoji="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sym typeface="BiauKai"/>
                </a:rPr>
                <a:t>  錯誤</a:t>
              </a:r>
              <a:endPara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BiauKa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  <a:defRPr/>
              </a:pPr>
              <a:r>
                <a:rPr kumimoji="0" lang="zh-TW" altLang="en-US" dirty="0">
                  <a:latin typeface="標楷體" panose="03000509000000000000" pitchFamily="65" charset="-120"/>
                  <a:ea typeface="標楷體" panose="03000509000000000000" pitchFamily="65" charset="-120"/>
                  <a:cs typeface="BiauKai"/>
                  <a:sym typeface="BiauKai"/>
                </a:rPr>
                <a:t>重新答題</a:t>
              </a:r>
              <a: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  <a:t/>
              </a:r>
              <a:br>
                <a:rPr kumimoji="0" lang="en-US" dirty="0">
                  <a:latin typeface="BiauKai"/>
                  <a:ea typeface="BiauKai"/>
                  <a:cs typeface="BiauKai"/>
                  <a:sym typeface="BiauKai"/>
                </a:rPr>
              </a:br>
              <a:endParaRPr kumimoji="0" dirty="0">
                <a:latin typeface="BiauKai"/>
                <a:ea typeface="BiauKai"/>
                <a:cs typeface="BiauKai"/>
                <a:sym typeface="BiauKai"/>
              </a:endParaRPr>
            </a:p>
          </p:txBody>
        </p:sp>
        <p:cxnSp>
          <p:nvCxnSpPr>
            <p:cNvPr id="59" name="Google Shape;140;p6"/>
            <p:cNvCxnSpPr>
              <a:endCxn id="47" idx="1"/>
            </p:cNvCxnSpPr>
            <p:nvPr/>
          </p:nvCxnSpPr>
          <p:spPr>
            <a:xfrm rot="5400000" flipH="1" flipV="1">
              <a:off x="1379888" y="2627371"/>
              <a:ext cx="985189" cy="488955"/>
            </a:xfrm>
            <a:prstGeom prst="bentConnector2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cxnSp>
        <p:nvCxnSpPr>
          <p:cNvPr id="66" name="Google Shape;140;p6"/>
          <p:cNvCxnSpPr/>
          <p:nvPr/>
        </p:nvCxnSpPr>
        <p:spPr bwMode="auto">
          <a:xfrm>
            <a:off x="3568700" y="3686175"/>
            <a:ext cx="1709738" cy="9525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7" name="Google Shape;140;p6"/>
          <p:cNvCxnSpPr/>
          <p:nvPr/>
        </p:nvCxnSpPr>
        <p:spPr bwMode="auto">
          <a:xfrm flipV="1">
            <a:off x="6367463" y="3717925"/>
            <a:ext cx="552450" cy="4763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8" name="Google Shape;140;p6"/>
          <p:cNvCxnSpPr/>
          <p:nvPr/>
        </p:nvCxnSpPr>
        <p:spPr bwMode="auto">
          <a:xfrm>
            <a:off x="4633913" y="2484438"/>
            <a:ext cx="1130300" cy="942975"/>
          </a:xfrm>
          <a:prstGeom prst="bentConnector2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9" name="Google Shape;140;p6"/>
          <p:cNvCxnSpPr/>
          <p:nvPr/>
        </p:nvCxnSpPr>
        <p:spPr bwMode="auto">
          <a:xfrm flipV="1">
            <a:off x="7777163" y="3233738"/>
            <a:ext cx="450850" cy="43815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74" name="Google Shape;140;p6"/>
          <p:cNvCxnSpPr/>
          <p:nvPr/>
        </p:nvCxnSpPr>
        <p:spPr bwMode="auto">
          <a:xfrm>
            <a:off x="7762875" y="3805238"/>
            <a:ext cx="533400" cy="51435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0" name="Google Shape;137;p6"/>
          <p:cNvSpPr/>
          <p:nvPr/>
        </p:nvSpPr>
        <p:spPr bwMode="auto">
          <a:xfrm>
            <a:off x="2438400" y="4978400"/>
            <a:ext cx="1196975" cy="5429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en-US" dirty="0"/>
              <a:t>         </a:t>
            </a:r>
            <a:endParaRPr kumimoji="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BiauKai"/>
              </a:rPr>
              <a:t>  正確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  <a:sym typeface="BiauKa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  <a:sym typeface="BiauKai"/>
              </a:rPr>
              <a:t>進入下題</a:t>
            </a:r>
            <a:r>
              <a:rPr kumimoji="0" lang="en-US" dirty="0">
                <a:latin typeface="BiauKai"/>
                <a:ea typeface="BiauKai"/>
                <a:cs typeface="BiauKai"/>
                <a:sym typeface="BiauKai"/>
              </a:rPr>
              <a:t/>
            </a:r>
            <a:br>
              <a:rPr kumimoji="0" lang="en-US" dirty="0">
                <a:latin typeface="BiauKai"/>
                <a:ea typeface="BiauKai"/>
                <a:cs typeface="BiauKai"/>
                <a:sym typeface="BiauKai"/>
              </a:rPr>
            </a:br>
            <a:endParaRPr kumimoji="0" dirty="0">
              <a:latin typeface="BiauKai"/>
              <a:ea typeface="BiauKai"/>
              <a:cs typeface="BiauKai"/>
              <a:sym typeface="BiauKai"/>
            </a:endParaRPr>
          </a:p>
        </p:txBody>
      </p:sp>
      <p:cxnSp>
        <p:nvCxnSpPr>
          <p:cNvPr id="131" name="Google Shape;140;p6"/>
          <p:cNvCxnSpPr/>
          <p:nvPr/>
        </p:nvCxnSpPr>
        <p:spPr bwMode="auto">
          <a:xfrm flipH="1">
            <a:off x="6099175" y="2478088"/>
            <a:ext cx="2339975" cy="971550"/>
          </a:xfrm>
          <a:prstGeom prst="bentConnector2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7" name="直線接點 136"/>
          <p:cNvCxnSpPr/>
          <p:nvPr/>
        </p:nvCxnSpPr>
        <p:spPr>
          <a:xfrm>
            <a:off x="8451850" y="2465388"/>
            <a:ext cx="0" cy="4333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Google Shape;140;p6"/>
          <p:cNvCxnSpPr/>
          <p:nvPr/>
        </p:nvCxnSpPr>
        <p:spPr bwMode="auto">
          <a:xfrm rot="10800000">
            <a:off x="2995613" y="3944938"/>
            <a:ext cx="5722937" cy="941387"/>
          </a:xfrm>
          <a:prstGeom prst="bentConnector2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54" name="直線接點 153"/>
          <p:cNvCxnSpPr/>
          <p:nvPr/>
        </p:nvCxnSpPr>
        <p:spPr>
          <a:xfrm flipH="1">
            <a:off x="8718550" y="4587875"/>
            <a:ext cx="0" cy="2889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1" name="Google Shape;137;p6"/>
          <p:cNvSpPr/>
          <p:nvPr/>
        </p:nvSpPr>
        <p:spPr bwMode="auto">
          <a:xfrm>
            <a:off x="6753225" y="4044950"/>
            <a:ext cx="1276350" cy="5429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en-US" dirty="0"/>
              <a:t>         </a:t>
            </a:r>
            <a:endParaRPr kumimoji="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BiauKai"/>
              </a:rPr>
              <a:t>透過影像辨識</a:t>
            </a:r>
            <a:r>
              <a:rPr kumimoji="0" lang="en-US" dirty="0">
                <a:latin typeface="BiauKai"/>
                <a:ea typeface="BiauKai"/>
                <a:cs typeface="BiauKai"/>
                <a:sym typeface="BiauKai"/>
              </a:rPr>
              <a:t/>
            </a:r>
            <a:br>
              <a:rPr kumimoji="0" lang="en-US" dirty="0">
                <a:latin typeface="BiauKai"/>
                <a:ea typeface="BiauKai"/>
                <a:cs typeface="BiauKai"/>
                <a:sym typeface="BiauKai"/>
              </a:rPr>
            </a:br>
            <a:endParaRPr kumimoji="0" dirty="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62" name="Google Shape;137;p6"/>
          <p:cNvSpPr/>
          <p:nvPr/>
        </p:nvSpPr>
        <p:spPr bwMode="auto">
          <a:xfrm>
            <a:off x="3505200" y="1771650"/>
            <a:ext cx="1654175" cy="54292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en-US" dirty="0"/>
              <a:t>         </a:t>
            </a:r>
            <a:endParaRPr kumimoji="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BiauKai"/>
              </a:rPr>
              <a:t>  語音及文字</a:t>
            </a:r>
            <a:r>
              <a:rPr kumimoji="0" lang="en-US" dirty="0">
                <a:latin typeface="BiauKai"/>
                <a:ea typeface="BiauKai"/>
                <a:cs typeface="BiauKai"/>
                <a:sym typeface="BiauKai"/>
              </a:rPr>
              <a:t/>
            </a:r>
            <a:br>
              <a:rPr kumimoji="0" lang="en-US" dirty="0">
                <a:latin typeface="BiauKai"/>
                <a:ea typeface="BiauKai"/>
                <a:cs typeface="BiauKai"/>
                <a:sym typeface="BiauKai"/>
              </a:rPr>
            </a:br>
            <a:endParaRPr kumimoji="0" dirty="0"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63" name="Google Shape;137;p6"/>
          <p:cNvSpPr/>
          <p:nvPr/>
        </p:nvSpPr>
        <p:spPr bwMode="auto">
          <a:xfrm>
            <a:off x="8537575" y="3449638"/>
            <a:ext cx="1384300" cy="438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en-US" dirty="0"/>
              <a:t>         </a:t>
            </a:r>
            <a:endParaRPr kumimoji="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/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BiauKai"/>
              </a:rPr>
              <a:t>聲音回饋</a:t>
            </a:r>
            <a:endParaRPr kumimoji="0" dirty="0">
              <a:latin typeface="BiauKai"/>
              <a:ea typeface="BiauKai"/>
              <a:cs typeface="BiauKai"/>
              <a:sym typeface="BiauKa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258763"/>
            <a:ext cx="1175385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19"/>
          <p:cNvSpPr>
            <a:spLocks noEditPoints="1"/>
          </p:cNvSpPr>
          <p:nvPr/>
        </p:nvSpPr>
        <p:spPr bwMode="auto">
          <a:xfrm>
            <a:off x="6965950" y="4065588"/>
            <a:ext cx="563563" cy="534987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rgbClr val="FCEFD7"/>
          </a:solidFill>
          <a:ln>
            <a:noFill/>
          </a:ln>
          <a:extLst/>
        </p:spPr>
        <p:txBody>
          <a:bodyPr lIns="68571" tIns="34285" rIns="68571" bIns="342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100263" y="4049713"/>
            <a:ext cx="6461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FCEFD7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2800" dirty="0">
              <a:solidFill>
                <a:srgbClr val="FCEFD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20" name="標題 1"/>
          <p:cNvSpPr txBox="1">
            <a:spLocks/>
          </p:cNvSpPr>
          <p:nvPr/>
        </p:nvSpPr>
        <p:spPr bwMode="auto">
          <a:xfrm>
            <a:off x="1425575" y="415132"/>
            <a:ext cx="26416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 dirty="0">
                <a:latin typeface="標楷體" pitchFamily="65" charset="-120"/>
                <a:ea typeface="標楷體" pitchFamily="65" charset="-120"/>
              </a:rPr>
              <a:t>專題成果</a:t>
            </a:r>
          </a:p>
        </p:txBody>
      </p:sp>
      <p:sp>
        <p:nvSpPr>
          <p:cNvPr id="21521" name="內容版面配置區 2"/>
          <p:cNvSpPr txBox="1">
            <a:spLocks/>
          </p:cNvSpPr>
          <p:nvPr/>
        </p:nvSpPr>
        <p:spPr bwMode="auto">
          <a:xfrm>
            <a:off x="2921001" y="1735932"/>
            <a:ext cx="90630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0" lang="zh-TW" altLang="en-US" sz="2800" dirty="0">
                <a:solidFill>
                  <a:srgbClr val="BC410A"/>
                </a:solidFill>
                <a:latin typeface="標楷體" pitchFamily="65" charset="-120"/>
                <a:ea typeface="標楷體" pitchFamily="65" charset="-120"/>
              </a:rPr>
              <a:t> 樹莓派：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存取試題題目及讀取資料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0" latinLnBrk="1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23" name="內容版面配置區 2"/>
          <p:cNvSpPr txBox="1">
            <a:spLocks/>
          </p:cNvSpPr>
          <p:nvPr/>
        </p:nvSpPr>
        <p:spPr bwMode="auto">
          <a:xfrm>
            <a:off x="3136900" y="2948385"/>
            <a:ext cx="90646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0" lang="zh-TW" altLang="en-US" sz="2800" dirty="0">
                <a:solidFill>
                  <a:srgbClr val="BC410A"/>
                </a:solidFill>
                <a:latin typeface="標楷體" pitchFamily="65" charset="-120"/>
                <a:ea typeface="標楷體" pitchFamily="65" charset="-120"/>
              </a:rPr>
              <a:t>攝影機：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透過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python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來辨識作答區答案及功能鈕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24" name="內容版面配置區 2"/>
          <p:cNvSpPr txBox="1">
            <a:spLocks/>
          </p:cNvSpPr>
          <p:nvPr/>
        </p:nvSpPr>
        <p:spPr bwMode="auto">
          <a:xfrm>
            <a:off x="3136900" y="5160169"/>
            <a:ext cx="9064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0" lang="zh-TW" altLang="en-US" sz="2800" dirty="0">
                <a:solidFill>
                  <a:srgbClr val="BC410A"/>
                </a:solidFill>
                <a:latin typeface="標楷體" pitchFamily="65" charset="-120"/>
                <a:ea typeface="標楷體" pitchFamily="65" charset="-120"/>
              </a:rPr>
              <a:t>喇叭：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播放提示句與聲音回饋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26" name="圖片 6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550" y="4971680"/>
            <a:ext cx="13017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4" descr="pngfin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389" y="1461392"/>
            <a:ext cx="1541463" cy="957262"/>
          </a:xfrm>
          <a:prstGeom prst="rect">
            <a:avLst/>
          </a:prstGeom>
          <a:noFill/>
        </p:spPr>
      </p:pic>
      <p:pic>
        <p:nvPicPr>
          <p:cNvPr id="21529" name="Picture 25" descr="CameraV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925" y="2510729"/>
            <a:ext cx="889000" cy="1065212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806" y="3759673"/>
            <a:ext cx="1294607" cy="1132260"/>
          </a:xfrm>
          <a:prstGeom prst="rect">
            <a:avLst/>
          </a:prstGeom>
        </p:spPr>
      </p:pic>
      <p:sp>
        <p:nvSpPr>
          <p:cNvPr id="25" name="內容版面配置區 2"/>
          <p:cNvSpPr txBox="1">
            <a:spLocks/>
          </p:cNvSpPr>
          <p:nvPr/>
        </p:nvSpPr>
        <p:spPr bwMode="auto">
          <a:xfrm>
            <a:off x="2908300" y="4087841"/>
            <a:ext cx="90630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1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kumimoji="0" lang="zh-TW" altLang="en-US" sz="2800" dirty="0" smtClean="0">
                <a:solidFill>
                  <a:srgbClr val="BC410A"/>
                </a:solidFill>
                <a:latin typeface="標楷體" pitchFamily="65" charset="-120"/>
                <a:ea typeface="標楷體" pitchFamily="65" charset="-120"/>
              </a:rPr>
              <a:t> 樂高積木外</a:t>
            </a:r>
            <a:r>
              <a:rPr kumimoji="0" lang="zh-TW" altLang="en-US" sz="2800" dirty="0">
                <a:solidFill>
                  <a:srgbClr val="BC410A"/>
                </a:solidFill>
                <a:latin typeface="標楷體" pitchFamily="65" charset="-120"/>
                <a:ea typeface="標楷體" pitchFamily="65" charset="-120"/>
              </a:rPr>
              <a:t>殼</a:t>
            </a:r>
            <a:r>
              <a:rPr kumimoji="0" lang="zh-TW" altLang="en-US" sz="2800" dirty="0" smtClean="0">
                <a:solidFill>
                  <a:srgbClr val="BC410A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固定樹莓派及攝影機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304800"/>
            <a:ext cx="11147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211138"/>
            <a:ext cx="533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80963"/>
            <a:ext cx="4095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0"/>
            <a:ext cx="482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8900" y="0"/>
            <a:ext cx="4651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图片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111125"/>
            <a:ext cx="5032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图片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-134938"/>
            <a:ext cx="311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图片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0"/>
          <a:stretch>
            <a:fillRect/>
          </a:stretch>
        </p:blipFill>
        <p:spPr bwMode="auto">
          <a:xfrm>
            <a:off x="9136063" y="-111125"/>
            <a:ext cx="304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图片 3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304800"/>
            <a:ext cx="587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图片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179388"/>
            <a:ext cx="7985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图片 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63" y="5886450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图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179388"/>
            <a:ext cx="798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图片 4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7350" y="5886450"/>
            <a:ext cx="79851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3"/>
          <p:cNvSpPr txBox="1"/>
          <p:nvPr/>
        </p:nvSpPr>
        <p:spPr>
          <a:xfrm>
            <a:off x="2436813" y="2466975"/>
            <a:ext cx="14160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600" b="1" dirty="0" smtClean="0">
                <a:solidFill>
                  <a:srgbClr val="FCEFD7"/>
                </a:solidFill>
                <a:cs typeface="+mn-ea"/>
                <a:sym typeface="+mn-lt"/>
              </a:rPr>
              <a:t>此处添加标题</a:t>
            </a:r>
            <a:endParaRPr kumimoji="0" lang="zh-CN" altLang="en-US" sz="1600" b="1" dirty="0">
              <a:solidFill>
                <a:srgbClr val="FCEFD7"/>
              </a:solidFill>
              <a:cs typeface="+mn-ea"/>
              <a:sym typeface="+mn-lt"/>
            </a:endParaRPr>
          </a:p>
        </p:txBody>
      </p:sp>
      <p:sp>
        <p:nvSpPr>
          <p:cNvPr id="22543" name="文字方塊 5"/>
          <p:cNvSpPr txBox="1">
            <a:spLocks noChangeArrowheads="1"/>
          </p:cNvSpPr>
          <p:nvPr/>
        </p:nvSpPr>
        <p:spPr bwMode="auto">
          <a:xfrm>
            <a:off x="1577114" y="2095500"/>
            <a:ext cx="330286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機器架設說明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:</a:t>
            </a:r>
            <a:endParaRPr kumimoji="0" lang="zh-TW" altLang="zh-TW"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運用樹莓派存取資料</a:t>
            </a:r>
            <a:r>
              <a:rPr kumimoji="0" lang="zh-TW" altLang="zh-TW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答題後透過攝影機進行辨識</a:t>
            </a:r>
            <a:r>
              <a:rPr kumimoji="0" lang="zh-TW" altLang="zh-TW">
                <a:ea typeface="微软雅黑" pitchFamily="34" charset="-122"/>
              </a:rPr>
              <a:t>。</a:t>
            </a:r>
          </a:p>
          <a:p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44" name="標題 1"/>
          <p:cNvSpPr txBox="1">
            <a:spLocks/>
          </p:cNvSpPr>
          <p:nvPr/>
        </p:nvSpPr>
        <p:spPr bwMode="auto">
          <a:xfrm>
            <a:off x="1130300" y="954088"/>
            <a:ext cx="3679825" cy="10477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kumimoji="0" lang="zh-TW" altLang="en-US" sz="4800">
                <a:latin typeface="標楷體" pitchFamily="65" charset="-120"/>
                <a:ea typeface="標楷體" pitchFamily="65" charset="-120"/>
              </a:rPr>
              <a:t>架構示意圖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333" y="1794269"/>
            <a:ext cx="5749510" cy="33043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878</Words>
  <Application>Microsoft Office PowerPoint</Application>
  <PresentationFormat>自訂</PresentationFormat>
  <Paragraphs>160</Paragraphs>
  <Slides>16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主题</vt:lpstr>
      <vt:lpstr>幼兒潛能開發輔助教具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專題競賽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fiber</cp:lastModifiedBy>
  <cp:revision>152</cp:revision>
  <dcterms:created xsi:type="dcterms:W3CDTF">2017-02-27T01:55:10Z</dcterms:created>
  <dcterms:modified xsi:type="dcterms:W3CDTF">2020-06-12T00:46:43Z</dcterms:modified>
</cp:coreProperties>
</file>