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6" r:id="rId2"/>
    <p:sldId id="299" r:id="rId3"/>
    <p:sldId id="284" r:id="rId4"/>
    <p:sldId id="287" r:id="rId5"/>
    <p:sldId id="304" r:id="rId6"/>
    <p:sldId id="305" r:id="rId7"/>
    <p:sldId id="301" r:id="rId8"/>
    <p:sldId id="283" r:id="rId9"/>
    <p:sldId id="306" r:id="rId10"/>
    <p:sldId id="303" r:id="rId11"/>
    <p:sldId id="282" r:id="rId12"/>
    <p:sldId id="298" r:id="rId13"/>
    <p:sldId id="302" r:id="rId14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0"/>
    <a:srgbClr val="FFC000"/>
    <a:srgbClr val="000000"/>
    <a:srgbClr val="FFFFFF"/>
    <a:srgbClr val="FFE699"/>
    <a:srgbClr val="D0CECE"/>
    <a:srgbClr val="EDEFEE"/>
    <a:srgbClr val="262626"/>
    <a:srgbClr val="E7E6E6"/>
    <a:srgbClr val="6565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87093" autoAdjust="0"/>
  </p:normalViewPr>
  <p:slideViewPr>
    <p:cSldViewPr snapToGrid="0">
      <p:cViewPr varScale="1">
        <p:scale>
          <a:sx n="69" d="100"/>
          <a:sy n="69" d="100"/>
        </p:scale>
        <p:origin x="-120" y="-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C4E67A-72F3-42E3-9E2E-7120953D92AE}" type="datetimeFigureOut">
              <a:rPr lang="zh-TW" altLang="en-US" smtClean="0"/>
              <a:t>2020/6/12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07A619-C88D-47DD-84A7-8E5BA77E722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18550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>
                <a:effectLst/>
              </a:rPr>
              <a:t>1.</a:t>
            </a:r>
            <a:r>
              <a:rPr lang="zh-TW" altLang="en-US" dirty="0">
                <a:effectLst/>
              </a:rPr>
              <a:t> 在選擇使用</a:t>
            </a:r>
            <a:r>
              <a:rPr lang="en-US" altLang="zh-TW" dirty="0" err="1">
                <a:effectLst/>
              </a:rPr>
              <a:t>pointnet</a:t>
            </a:r>
            <a:r>
              <a:rPr lang="zh-TW" altLang="en-US" dirty="0">
                <a:effectLst/>
              </a:rPr>
              <a:t>前原本預計使用</a:t>
            </a:r>
            <a:r>
              <a:rPr lang="en-US" altLang="zh-TW" dirty="0" err="1">
                <a:effectLst/>
              </a:rPr>
              <a:t>sscnet</a:t>
            </a:r>
            <a:r>
              <a:rPr lang="zh-TW" altLang="en-US" dirty="0">
                <a:effectLst/>
              </a:rPr>
              <a:t>，但</a:t>
            </a:r>
            <a:r>
              <a:rPr lang="en-US" altLang="zh-TW" dirty="0" err="1">
                <a:effectLst/>
              </a:rPr>
              <a:t>sscnet</a:t>
            </a:r>
            <a:r>
              <a:rPr lang="zh-TW" altLang="en-US" dirty="0">
                <a:effectLst/>
              </a:rPr>
              <a:t>是以</a:t>
            </a:r>
            <a:r>
              <a:rPr lang="en-US" altLang="zh-TW" dirty="0">
                <a:effectLst/>
              </a:rPr>
              <a:t>2d </a:t>
            </a:r>
            <a:r>
              <a:rPr lang="en-US" altLang="zh-TW" dirty="0" err="1">
                <a:effectLst/>
              </a:rPr>
              <a:t>rgb</a:t>
            </a:r>
            <a:r>
              <a:rPr lang="zh-TW" altLang="en-US" dirty="0">
                <a:effectLst/>
              </a:rPr>
              <a:t>為</a:t>
            </a:r>
            <a:r>
              <a:rPr lang="en-US" altLang="zh-TW" dirty="0">
                <a:effectLst/>
              </a:rPr>
              <a:t>data</a:t>
            </a:r>
            <a:r>
              <a:rPr lang="zh-TW" altLang="en-US" dirty="0">
                <a:effectLst/>
              </a:rPr>
              <a:t>，但</a:t>
            </a:r>
            <a:r>
              <a:rPr lang="en-US" altLang="zh-TW" dirty="0">
                <a:effectLst/>
              </a:rPr>
              <a:t>point cloud</a:t>
            </a:r>
            <a:r>
              <a:rPr lang="zh-TW" altLang="en-US" dirty="0">
                <a:effectLst/>
              </a:rPr>
              <a:t>的空間細節保留比較完整，所訓練出來的模型也比較能適應更複雜的場景</a:t>
            </a:r>
            <a:endParaRPr lang="en-US" altLang="zh-TW" dirty="0">
              <a:effectLst/>
            </a:endParaRPr>
          </a:p>
          <a:p>
            <a:r>
              <a:rPr lang="en-US" altLang="zh-TW" dirty="0">
                <a:effectLst/>
              </a:rPr>
              <a:t>2.</a:t>
            </a:r>
            <a:r>
              <a:rPr lang="zh-TW" altLang="en-US" dirty="0">
                <a:effectLst/>
              </a:rPr>
              <a:t> 原作者的</a:t>
            </a:r>
            <a:r>
              <a:rPr lang="en-US" altLang="zh-TW" dirty="0" err="1">
                <a:effectLst/>
              </a:rPr>
              <a:t>tensorflow</a:t>
            </a:r>
            <a:r>
              <a:rPr lang="zh-TW" altLang="en-US" dirty="0">
                <a:effectLst/>
              </a:rPr>
              <a:t>版本太舊了， 找到</a:t>
            </a:r>
            <a:r>
              <a:rPr lang="en-US" altLang="zh-TW" dirty="0" err="1">
                <a:effectLst/>
              </a:rPr>
              <a:t>github</a:t>
            </a:r>
            <a:r>
              <a:rPr lang="zh-TW" altLang="en-US" dirty="0">
                <a:effectLst/>
              </a:rPr>
              <a:t>第三方</a:t>
            </a:r>
            <a:r>
              <a:rPr lang="en-US" altLang="zh-TW" dirty="0" err="1">
                <a:effectLst/>
              </a:rPr>
              <a:t>pytorch</a:t>
            </a:r>
            <a:r>
              <a:rPr lang="zh-TW" altLang="en-US" dirty="0">
                <a:effectLst/>
              </a:rPr>
              <a:t>版本</a:t>
            </a:r>
            <a:r>
              <a:rPr lang="en-US" altLang="zh-TW" dirty="0">
                <a:effectLst/>
              </a:rPr>
              <a:t>(</a:t>
            </a:r>
            <a:r>
              <a:rPr lang="zh-TW" altLang="en-US" dirty="0">
                <a:effectLst/>
              </a:rPr>
              <a:t>暫</a:t>
            </a:r>
            <a:r>
              <a:rPr lang="en-US" altLang="zh-TW" dirty="0">
                <a:effectLst/>
              </a:rPr>
              <a:t>)</a:t>
            </a:r>
          </a:p>
          <a:p>
            <a:r>
              <a:rPr lang="en-US" altLang="zh-TW" dirty="0">
                <a:effectLst/>
              </a:rPr>
              <a:t>3.</a:t>
            </a:r>
            <a:r>
              <a:rPr lang="zh-TW" altLang="en-US" dirty="0">
                <a:effectLst/>
              </a:rPr>
              <a:t> 顯存不足   降低</a:t>
            </a:r>
            <a:r>
              <a:rPr lang="en-US" altLang="zh-TW" dirty="0">
                <a:effectLst/>
              </a:rPr>
              <a:t>batch size</a:t>
            </a:r>
            <a:r>
              <a:rPr lang="zh-TW" altLang="en-US" dirty="0">
                <a:effectLst/>
              </a:rPr>
              <a:t>，以時間換空間</a:t>
            </a:r>
            <a:endParaRPr lang="en-US" altLang="zh-TW" dirty="0">
              <a:effectLst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07A619-C88D-47DD-84A7-8E5BA77E7225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611869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死角</a:t>
            </a:r>
            <a:endParaRPr lang="en-US" altLang="zh-TW" sz="1200" b="1" dirty="0">
              <a:solidFill>
                <a:schemeClr val="tx1">
                  <a:lumMod val="65000"/>
                  <a:lumOff val="3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移除後殘留雜點</a:t>
            </a:r>
            <a:endParaRPr lang="en-US" altLang="zh-TW" sz="1200" b="1" dirty="0">
              <a:solidFill>
                <a:schemeClr val="tx1">
                  <a:lumMod val="65000"/>
                  <a:lumOff val="3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手動</a:t>
            </a:r>
            <a:endParaRPr lang="en-US" altLang="zh-TW" sz="1200" b="1" dirty="0">
              <a:solidFill>
                <a:schemeClr val="tx1">
                  <a:lumMod val="65000"/>
                  <a:lumOff val="3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07A619-C88D-47DD-84A7-8E5BA77E7225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52149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07A619-C88D-47DD-84A7-8E5BA77E7225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95406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2020/6/12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2020/6/12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2020/6/12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2020/6/12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2020/6/12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2020/6/12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725278" y="643112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www.1ppt.com/moban/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www.1ppt.com/hangye/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www.1ppt.com/jieri/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www.1ppt.com/beijing/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优秀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Word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www.1ppt.com/word/              Excel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www.1ppt.com/excel/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www.1ppt.com/ziliao/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www.1ppt.com/fanwen/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www.1ppt.com/shiti/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www.1ppt.com/jiaoan/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字体下载：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www.1ppt.com/ziti/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  <a:endParaRPr kumimoji="0" lang="zh-CN" altLang="en-US" sz="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2020/6/12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2020/6/12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2020/6/12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2020/6/12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2020/6/12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microsoft.com/office/2007/relationships/hdphoto" Target="../media/hdphoto3.wdp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microsoft.com/office/2007/relationships/hdphoto" Target="../media/hdphoto5.wdp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microsoft.com/office/2007/relationships/hdphoto" Target="../media/hdphoto4.wdp"/><Relationship Id="rId10" Type="http://schemas.openxmlformats.org/officeDocument/2006/relationships/image" Target="../media/image23.png"/><Relationship Id="rId4" Type="http://schemas.microsoft.com/office/2007/relationships/hdphoto" Target="../media/hdphoto2.wdp"/><Relationship Id="rId9" Type="http://schemas.openxmlformats.org/officeDocument/2006/relationships/image" Target="../media/image22.png"/><Relationship Id="rId1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4idz2Qhoiwc?feature=oembed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-13970" y="237490"/>
            <a:ext cx="3859530" cy="1788160"/>
          </a:xfrm>
          <a:custGeom>
            <a:avLst/>
            <a:gdLst>
              <a:gd name="connsiteX0" fmla="*/ 0 w 6078"/>
              <a:gd name="connsiteY0" fmla="*/ 0 h 2816"/>
              <a:gd name="connsiteX1" fmla="*/ 6078 w 6078"/>
              <a:gd name="connsiteY1" fmla="*/ 0 h 2816"/>
              <a:gd name="connsiteX2" fmla="*/ 3195 w 6078"/>
              <a:gd name="connsiteY2" fmla="*/ 2794 h 2816"/>
              <a:gd name="connsiteX3" fmla="*/ 0 w 6078"/>
              <a:gd name="connsiteY3" fmla="*/ 2816 h 2816"/>
              <a:gd name="connsiteX4" fmla="*/ 0 w 6078"/>
              <a:gd name="connsiteY4" fmla="*/ 0 h 2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78" h="2816">
                <a:moveTo>
                  <a:pt x="0" y="0"/>
                </a:moveTo>
                <a:lnTo>
                  <a:pt x="6078" y="0"/>
                </a:lnTo>
                <a:lnTo>
                  <a:pt x="3195" y="2794"/>
                </a:lnTo>
                <a:lnTo>
                  <a:pt x="0" y="2816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任意多边形 5"/>
          <p:cNvSpPr/>
          <p:nvPr/>
        </p:nvSpPr>
        <p:spPr>
          <a:xfrm flipH="1">
            <a:off x="3533140" y="-34621"/>
            <a:ext cx="8672195" cy="4165600"/>
          </a:xfrm>
          <a:custGeom>
            <a:avLst/>
            <a:gdLst>
              <a:gd name="connsiteX0" fmla="*/ 14 w 13657"/>
              <a:gd name="connsiteY0" fmla="*/ 20 h 6560"/>
              <a:gd name="connsiteX1" fmla="*/ 7241 w 13657"/>
              <a:gd name="connsiteY1" fmla="*/ 0 h 6560"/>
              <a:gd name="connsiteX2" fmla="*/ 13657 w 13657"/>
              <a:gd name="connsiteY2" fmla="*/ 6503 h 6560"/>
              <a:gd name="connsiteX3" fmla="*/ 0 w 13657"/>
              <a:gd name="connsiteY3" fmla="*/ 6560 h 6560"/>
              <a:gd name="connsiteX4" fmla="*/ 14 w 13657"/>
              <a:gd name="connsiteY4" fmla="*/ 20 h 6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57" h="6560">
                <a:moveTo>
                  <a:pt x="14" y="20"/>
                </a:moveTo>
                <a:lnTo>
                  <a:pt x="7241" y="0"/>
                </a:lnTo>
                <a:lnTo>
                  <a:pt x="13657" y="6503"/>
                </a:lnTo>
                <a:lnTo>
                  <a:pt x="0" y="6560"/>
                </a:lnTo>
                <a:lnTo>
                  <a:pt x="14" y="20"/>
                </a:lnTo>
                <a:close/>
              </a:path>
            </a:pathLst>
          </a:custGeom>
          <a:blipFill rotWithShape="1"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PaintBrush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7" name="直接连接符 6"/>
          <p:cNvCxnSpPr/>
          <p:nvPr/>
        </p:nvCxnSpPr>
        <p:spPr>
          <a:xfrm flipH="1">
            <a:off x="2185035" y="245110"/>
            <a:ext cx="3889375" cy="3917315"/>
          </a:xfrm>
          <a:prstGeom prst="line">
            <a:avLst/>
          </a:prstGeom>
          <a:ln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flipH="1">
            <a:off x="367665" y="3098165"/>
            <a:ext cx="2087245" cy="2127885"/>
          </a:xfrm>
          <a:prstGeom prst="line">
            <a:avLst/>
          </a:prstGeom>
          <a:ln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3533140" y="4277995"/>
            <a:ext cx="6516382" cy="104426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TW" sz="5400" b="1" dirty="0">
                <a:solidFill>
                  <a:srgbClr val="65656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AI</a:t>
            </a:r>
            <a:r>
              <a:rPr lang="zh-TW" altLang="en-US" sz="5400" b="1" dirty="0">
                <a:solidFill>
                  <a:srgbClr val="65656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視覺輔助室內設計</a:t>
            </a:r>
          </a:p>
        </p:txBody>
      </p:sp>
      <p:sp>
        <p:nvSpPr>
          <p:cNvPr id="11" name="任意多边形 10"/>
          <p:cNvSpPr/>
          <p:nvPr/>
        </p:nvSpPr>
        <p:spPr>
          <a:xfrm flipH="1">
            <a:off x="3524751" y="-27287"/>
            <a:ext cx="8685530" cy="4165600"/>
          </a:xfrm>
          <a:custGeom>
            <a:avLst/>
            <a:gdLst>
              <a:gd name="connsiteX0" fmla="*/ 14 w 13657"/>
              <a:gd name="connsiteY0" fmla="*/ 20 h 6560"/>
              <a:gd name="connsiteX1" fmla="*/ 7241 w 13657"/>
              <a:gd name="connsiteY1" fmla="*/ 0 h 6560"/>
              <a:gd name="connsiteX2" fmla="*/ 13657 w 13657"/>
              <a:gd name="connsiteY2" fmla="*/ 6503 h 6560"/>
              <a:gd name="connsiteX3" fmla="*/ 0 w 13657"/>
              <a:gd name="connsiteY3" fmla="*/ 6560 h 6560"/>
              <a:gd name="connsiteX4" fmla="*/ 14 w 13657"/>
              <a:gd name="connsiteY4" fmla="*/ 20 h 6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57" h="6560">
                <a:moveTo>
                  <a:pt x="14" y="20"/>
                </a:moveTo>
                <a:lnTo>
                  <a:pt x="7241" y="0"/>
                </a:lnTo>
                <a:lnTo>
                  <a:pt x="13657" y="6503"/>
                </a:lnTo>
                <a:lnTo>
                  <a:pt x="0" y="6560"/>
                </a:lnTo>
                <a:lnTo>
                  <a:pt x="14" y="20"/>
                </a:lnTo>
                <a:close/>
              </a:path>
            </a:pathLst>
          </a:custGeom>
          <a:solidFill>
            <a:srgbClr val="404040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xmlns="" id="{69E3D84F-FA8A-43D2-9149-349C77F8D01B}"/>
              </a:ext>
            </a:extLst>
          </p:cNvPr>
          <p:cNvSpPr txBox="1"/>
          <p:nvPr/>
        </p:nvSpPr>
        <p:spPr>
          <a:xfrm>
            <a:off x="1915795" y="5461937"/>
            <a:ext cx="1013459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10610520-</a:t>
            </a:r>
            <a:r>
              <a:rPr lang="zh-TW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陳華、</a:t>
            </a:r>
            <a:r>
              <a:rPr lang="en-US" altLang="zh-TW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10615147-</a:t>
            </a:r>
            <a:r>
              <a:rPr lang="zh-TW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林峻緯、</a:t>
            </a:r>
            <a:r>
              <a:rPr lang="en-US" altLang="zh-TW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10615123-</a:t>
            </a:r>
            <a:r>
              <a:rPr lang="zh-TW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張凱渝、</a:t>
            </a:r>
            <a:r>
              <a:rPr lang="en-US" altLang="zh-TW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10615156-</a:t>
            </a:r>
            <a:r>
              <a:rPr lang="zh-TW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張祐宗</a:t>
            </a:r>
            <a:endParaRPr lang="en-US" altLang="zh-TW" sz="2400" b="1" dirty="0">
              <a:solidFill>
                <a:schemeClr val="tx1">
                  <a:lumMod val="65000"/>
                  <a:lumOff val="3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r"/>
            <a:r>
              <a:rPr lang="zh-TW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指導老師</a:t>
            </a:r>
            <a:r>
              <a:rPr lang="en-US" altLang="zh-TW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陳紀翰</a:t>
            </a:r>
            <a:endParaRPr lang="en-US" altLang="zh-TW" sz="2800" b="1" dirty="0">
              <a:solidFill>
                <a:schemeClr val="tx1">
                  <a:lumMod val="65000"/>
                  <a:lumOff val="3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81965" y="715715"/>
            <a:ext cx="2611755" cy="75565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" name="直接连接符 3"/>
          <p:cNvCxnSpPr>
            <a:stCxn id="3" idx="3"/>
          </p:cNvCxnSpPr>
          <p:nvPr/>
        </p:nvCxnSpPr>
        <p:spPr>
          <a:xfrm>
            <a:off x="3093720" y="753815"/>
            <a:ext cx="8402320" cy="18415"/>
          </a:xfrm>
          <a:prstGeom prst="line">
            <a:avLst/>
          </a:prstGeom>
          <a:ln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矩形 84"/>
          <p:cNvSpPr/>
          <p:nvPr/>
        </p:nvSpPr>
        <p:spPr>
          <a:xfrm>
            <a:off x="481965" y="145925"/>
            <a:ext cx="2611755" cy="476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結論</a:t>
            </a:r>
            <a:endParaRPr lang="zh-CN" altLang="en-US" sz="4000" b="1" dirty="0">
              <a:solidFill>
                <a:schemeClr val="tx1">
                  <a:lumMod val="65000"/>
                  <a:lumOff val="3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矩形 4"/>
          <p:cNvSpPr/>
          <p:nvPr/>
        </p:nvSpPr>
        <p:spPr>
          <a:xfrm flipV="1">
            <a:off x="-15240" y="6786245"/>
            <a:ext cx="12191365" cy="762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E56B00A3-9725-4099-8FF7-FA2656DDFD5B}"/>
              </a:ext>
            </a:extLst>
          </p:cNvPr>
          <p:cNvSpPr/>
          <p:nvPr/>
        </p:nvSpPr>
        <p:spPr>
          <a:xfrm>
            <a:off x="852805" y="1219200"/>
            <a:ext cx="4369436" cy="47988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zh-TW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本專題，我們透過</a:t>
            </a:r>
            <a:r>
              <a:rPr lang="en-US" altLang="zh-TW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RTAB-Map</a:t>
            </a:r>
            <a:r>
              <a:rPr lang="zh-TW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作為採集空間的工具，以</a:t>
            </a:r>
            <a:r>
              <a:rPr lang="en-US" altLang="zh-TW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Point</a:t>
            </a:r>
            <a:r>
              <a:rPr lang="zh-TW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Net</a:t>
            </a:r>
            <a:r>
              <a:rPr lang="zh-TW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對空間模型做物件的分類，經過掃描多個空間測試後，準確率達到不錯的水準。</a:t>
            </a:r>
            <a:endParaRPr lang="en-US" altLang="zh-TW" sz="3200" b="1" dirty="0">
              <a:solidFill>
                <a:schemeClr val="tx1">
                  <a:lumMod val="65000"/>
                  <a:lumOff val="3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/>
            <a:endParaRPr lang="en-US" altLang="zh-TW" sz="2600" b="1" dirty="0">
              <a:solidFill>
                <a:schemeClr val="tx1">
                  <a:lumMod val="65000"/>
                  <a:lumOff val="3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13" name="群組 12">
            <a:extLst>
              <a:ext uri="{FF2B5EF4-FFF2-40B4-BE49-F238E27FC236}">
                <a16:creationId xmlns:a16="http://schemas.microsoft.com/office/drawing/2014/main" xmlns="" id="{AF3864D4-39F3-4226-BDE9-2BC47D30606D}"/>
              </a:ext>
            </a:extLst>
          </p:cNvPr>
          <p:cNvGrpSpPr/>
          <p:nvPr/>
        </p:nvGrpSpPr>
        <p:grpSpPr>
          <a:xfrm>
            <a:off x="5346762" y="951201"/>
            <a:ext cx="6529643" cy="5499048"/>
            <a:chOff x="5580442" y="896592"/>
            <a:chExt cx="6529643" cy="5499048"/>
          </a:xfrm>
        </p:grpSpPr>
        <p:pic>
          <p:nvPicPr>
            <p:cNvPr id="14" name="圖片 13">
              <a:extLst>
                <a:ext uri="{FF2B5EF4-FFF2-40B4-BE49-F238E27FC236}">
                  <a16:creationId xmlns:a16="http://schemas.microsoft.com/office/drawing/2014/main" xmlns="" id="{85F66FB0-EF28-4263-B594-835CC6D52C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580442" y="896592"/>
              <a:ext cx="6529643" cy="549904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5" name="橢圓 14">
              <a:extLst>
                <a:ext uri="{FF2B5EF4-FFF2-40B4-BE49-F238E27FC236}">
                  <a16:creationId xmlns:a16="http://schemas.microsoft.com/office/drawing/2014/main" xmlns="" id="{8178DCB8-AF4C-443F-94A7-6C9392E4A280}"/>
                </a:ext>
              </a:extLst>
            </p:cNvPr>
            <p:cNvSpPr/>
            <p:nvPr/>
          </p:nvSpPr>
          <p:spPr>
            <a:xfrm>
              <a:off x="8001000" y="3971806"/>
              <a:ext cx="894080" cy="934720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6" name="橢圓 15">
              <a:extLst>
                <a:ext uri="{FF2B5EF4-FFF2-40B4-BE49-F238E27FC236}">
                  <a16:creationId xmlns:a16="http://schemas.microsoft.com/office/drawing/2014/main" xmlns="" id="{62E77591-A605-4571-BE21-85426BA33E10}"/>
                </a:ext>
              </a:extLst>
            </p:cNvPr>
            <p:cNvSpPr/>
            <p:nvPr/>
          </p:nvSpPr>
          <p:spPr>
            <a:xfrm>
              <a:off x="8310880" y="4968707"/>
              <a:ext cx="1168400" cy="1145638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5601575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81965" y="715715"/>
            <a:ext cx="2611755" cy="75565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" name="直接连接符 3"/>
          <p:cNvCxnSpPr>
            <a:stCxn id="3" idx="3"/>
          </p:cNvCxnSpPr>
          <p:nvPr/>
        </p:nvCxnSpPr>
        <p:spPr>
          <a:xfrm>
            <a:off x="3093720" y="753815"/>
            <a:ext cx="8402320" cy="18415"/>
          </a:xfrm>
          <a:prstGeom prst="line">
            <a:avLst/>
          </a:prstGeom>
          <a:ln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/>
          <p:cNvSpPr/>
          <p:nvPr/>
        </p:nvSpPr>
        <p:spPr>
          <a:xfrm flipV="1">
            <a:off x="-15240" y="6786245"/>
            <a:ext cx="12191365" cy="762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1848853" y="1925863"/>
            <a:ext cx="5163394" cy="3557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搭配自走車掃描環境</a:t>
            </a:r>
            <a:endParaRPr lang="en-US" altLang="zh-TW" sz="2600" b="1" dirty="0">
              <a:solidFill>
                <a:schemeClr val="tx1">
                  <a:lumMod val="65000"/>
                  <a:lumOff val="3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en-US" altLang="zh-TW" sz="2600" b="1" dirty="0">
              <a:solidFill>
                <a:schemeClr val="tx1">
                  <a:lumMod val="65000"/>
                  <a:lumOff val="3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en-US" altLang="zh-TW" sz="2600" b="1" dirty="0">
              <a:solidFill>
                <a:schemeClr val="tx1">
                  <a:lumMod val="65000"/>
                  <a:lumOff val="3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對殘留雜點加強移除</a:t>
            </a:r>
            <a:endParaRPr lang="en-US" altLang="zh-TW" sz="2600" b="1" dirty="0">
              <a:solidFill>
                <a:schemeClr val="tx1">
                  <a:lumMod val="65000"/>
                  <a:lumOff val="3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600" b="1" dirty="0">
              <a:solidFill>
                <a:schemeClr val="tx1">
                  <a:lumMod val="65000"/>
                  <a:lumOff val="3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en-US" altLang="zh-TW" sz="2600" b="1" dirty="0">
              <a:solidFill>
                <a:schemeClr val="tx1">
                  <a:lumMod val="65000"/>
                  <a:lumOff val="3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生成更加完整空間</a:t>
            </a:r>
            <a:endParaRPr lang="en-US" altLang="zh-TW" sz="2600" b="1" dirty="0">
              <a:solidFill>
                <a:schemeClr val="tx1">
                  <a:lumMod val="65000"/>
                  <a:lumOff val="3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en-US" altLang="zh-TW" sz="2600" b="1" dirty="0">
              <a:solidFill>
                <a:schemeClr val="tx1">
                  <a:lumMod val="65000"/>
                  <a:lumOff val="3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2" name="群組 1">
            <a:extLst>
              <a:ext uri="{FF2B5EF4-FFF2-40B4-BE49-F238E27FC236}">
                <a16:creationId xmlns:a16="http://schemas.microsoft.com/office/drawing/2014/main" xmlns="" id="{61A8DC8C-63F8-4047-A892-351029167CB2}"/>
              </a:ext>
            </a:extLst>
          </p:cNvPr>
          <p:cNvGrpSpPr>
            <a:grpSpLocks noChangeAspect="1"/>
          </p:cNvGrpSpPr>
          <p:nvPr/>
        </p:nvGrpSpPr>
        <p:grpSpPr>
          <a:xfrm>
            <a:off x="6010037" y="1456770"/>
            <a:ext cx="5353609" cy="4625886"/>
            <a:chOff x="8071" y="858727"/>
            <a:chExt cx="7274036" cy="6285267"/>
          </a:xfrm>
        </p:grpSpPr>
        <p:pic>
          <p:nvPicPr>
            <p:cNvPr id="29" name="圖片 28">
              <a:extLst>
                <a:ext uri="{FF2B5EF4-FFF2-40B4-BE49-F238E27FC236}">
                  <a16:creationId xmlns:a16="http://schemas.microsoft.com/office/drawing/2014/main" xmlns="" id="{503A97E5-8223-41C8-A743-97DC930F69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hotocopy trans="65000" detail="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56374" y="1054353"/>
              <a:ext cx="6905001" cy="4705364"/>
            </a:xfrm>
            <a:prstGeom prst="rect">
              <a:avLst/>
            </a:prstGeom>
            <a:effectLst>
              <a:softEdge rad="317500"/>
            </a:effectLst>
          </p:spPr>
        </p:pic>
        <p:pic>
          <p:nvPicPr>
            <p:cNvPr id="31" name="圖片 30">
              <a:extLst>
                <a:ext uri="{FF2B5EF4-FFF2-40B4-BE49-F238E27FC236}">
                  <a16:creationId xmlns:a16="http://schemas.microsoft.com/office/drawing/2014/main" xmlns="" id="{B468B385-4E30-4690-AF7A-889E14E8DFE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865083">
              <a:off x="2407273" y="2723493"/>
              <a:ext cx="3605005" cy="4260618"/>
            </a:xfrm>
            <a:prstGeom prst="rect">
              <a:avLst/>
            </a:prstGeom>
          </p:spPr>
        </p:pic>
        <p:pic>
          <p:nvPicPr>
            <p:cNvPr id="15" name="圖片 14">
              <a:extLst>
                <a:ext uri="{FF2B5EF4-FFF2-40B4-BE49-F238E27FC236}">
                  <a16:creationId xmlns:a16="http://schemas.microsoft.com/office/drawing/2014/main" xmlns="" id="{FB0EA7F2-F97C-4343-AE5F-EB20ADE1D3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8071" y="2906970"/>
              <a:ext cx="1602123" cy="3506310"/>
            </a:xfrm>
            <a:prstGeom prst="rect">
              <a:avLst/>
            </a:prstGeom>
          </p:spPr>
        </p:pic>
        <p:pic>
          <p:nvPicPr>
            <p:cNvPr id="23" name="圖片 22">
              <a:extLst>
                <a:ext uri="{FF2B5EF4-FFF2-40B4-BE49-F238E27FC236}">
                  <a16:creationId xmlns:a16="http://schemas.microsoft.com/office/drawing/2014/main" xmlns="" id="{36F7AF9D-2F09-4A5D-8B38-82463E23A2F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892646">
              <a:off x="2189697" y="4137134"/>
              <a:ext cx="2503534" cy="3006860"/>
            </a:xfrm>
            <a:prstGeom prst="rect">
              <a:avLst/>
            </a:prstGeom>
            <a:effectLst/>
          </p:spPr>
        </p:pic>
        <p:pic>
          <p:nvPicPr>
            <p:cNvPr id="93" name="圖片 92">
              <a:extLst>
                <a:ext uri="{FF2B5EF4-FFF2-40B4-BE49-F238E27FC236}">
                  <a16:creationId xmlns:a16="http://schemas.microsoft.com/office/drawing/2014/main" xmlns="" id="{9166D7F8-2C34-4476-9A79-AC5276120C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email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803" r="-1" b="-450"/>
            <a:stretch/>
          </p:blipFill>
          <p:spPr>
            <a:xfrm rot="21319178">
              <a:off x="3673041" y="4493674"/>
              <a:ext cx="683373" cy="680975"/>
            </a:xfrm>
            <a:prstGeom prst="rect">
              <a:avLst/>
            </a:prstGeom>
          </p:spPr>
        </p:pic>
        <p:pic>
          <p:nvPicPr>
            <p:cNvPr id="19" name="圖片 18">
              <a:extLst>
                <a:ext uri="{FF2B5EF4-FFF2-40B4-BE49-F238E27FC236}">
                  <a16:creationId xmlns:a16="http://schemas.microsoft.com/office/drawing/2014/main" xmlns="" id="{BA763DE4-EA11-46EB-A279-C120D14D3A9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biLevel thresh="7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451975" flipH="1">
              <a:off x="2736693" y="4527278"/>
              <a:ext cx="1373739" cy="1834830"/>
            </a:xfrm>
            <a:prstGeom prst="rect">
              <a:avLst/>
            </a:prstGeom>
          </p:spPr>
        </p:pic>
        <p:cxnSp>
          <p:nvCxnSpPr>
            <p:cNvPr id="33" name="直線單箭頭接點 32">
              <a:extLst>
                <a:ext uri="{FF2B5EF4-FFF2-40B4-BE49-F238E27FC236}">
                  <a16:creationId xmlns:a16="http://schemas.microsoft.com/office/drawing/2014/main" xmlns="" id="{3C3F39C8-20A5-4E80-B3B2-5B483981EA08}"/>
                </a:ext>
              </a:extLst>
            </p:cNvPr>
            <p:cNvCxnSpPr/>
            <p:nvPr/>
          </p:nvCxnSpPr>
          <p:spPr>
            <a:xfrm>
              <a:off x="2760292" y="4033615"/>
              <a:ext cx="239282" cy="803157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5" name="直線單箭頭接點 34">
              <a:extLst>
                <a:ext uri="{FF2B5EF4-FFF2-40B4-BE49-F238E27FC236}">
                  <a16:creationId xmlns:a16="http://schemas.microsoft.com/office/drawing/2014/main" xmlns="" id="{0DF2EDE2-0711-4846-920B-3229E9FD5F8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39521" y="5554244"/>
              <a:ext cx="1476141" cy="96702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8" name="直線單箭頭接點 37">
              <a:extLst>
                <a:ext uri="{FF2B5EF4-FFF2-40B4-BE49-F238E27FC236}">
                  <a16:creationId xmlns:a16="http://schemas.microsoft.com/office/drawing/2014/main" xmlns="" id="{B2EDE010-C74A-4645-817E-63A579E995F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691400" y="3913974"/>
              <a:ext cx="824262" cy="1492303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0" name="直線單箭頭接點 39">
              <a:extLst>
                <a:ext uri="{FF2B5EF4-FFF2-40B4-BE49-F238E27FC236}">
                  <a16:creationId xmlns:a16="http://schemas.microsoft.com/office/drawing/2014/main" xmlns="" id="{E4BFABE0-E3A6-40C6-B2E0-9AE9040147A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04238" y="3913974"/>
              <a:ext cx="1622112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pic>
          <p:nvPicPr>
            <p:cNvPr id="91" name="圖片 90">
              <a:extLst>
                <a:ext uri="{FF2B5EF4-FFF2-40B4-BE49-F238E27FC236}">
                  <a16:creationId xmlns:a16="http://schemas.microsoft.com/office/drawing/2014/main" xmlns="" id="{55FF1E64-5989-41B2-A4C6-D18784E34EF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83058" y="858727"/>
              <a:ext cx="2899049" cy="1664588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95" name="圖片 94">
              <a:extLst>
                <a:ext uri="{FF2B5EF4-FFF2-40B4-BE49-F238E27FC236}">
                  <a16:creationId xmlns:a16="http://schemas.microsoft.com/office/drawing/2014/main" xmlns="" id="{E31D8A59-A95E-4937-84BC-17F6935F27D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46530" y="1829016"/>
              <a:ext cx="412131" cy="412131"/>
            </a:xfrm>
            <a:prstGeom prst="rect">
              <a:avLst/>
            </a:prstGeom>
          </p:spPr>
        </p:pic>
        <p:sp>
          <p:nvSpPr>
            <p:cNvPr id="99" name="箭號: 向下 98">
              <a:extLst>
                <a:ext uri="{FF2B5EF4-FFF2-40B4-BE49-F238E27FC236}">
                  <a16:creationId xmlns:a16="http://schemas.microsoft.com/office/drawing/2014/main" xmlns="" id="{EDB293DD-42F9-4723-8E39-9AE004B2DECA}"/>
                </a:ext>
              </a:extLst>
            </p:cNvPr>
            <p:cNvSpPr/>
            <p:nvPr/>
          </p:nvSpPr>
          <p:spPr>
            <a:xfrm flipV="1">
              <a:off x="5134929" y="2075165"/>
              <a:ext cx="241864" cy="275939"/>
            </a:xfrm>
            <a:prstGeom prst="down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22" name="矩形 21"/>
          <p:cNvSpPr/>
          <p:nvPr/>
        </p:nvSpPr>
        <p:spPr>
          <a:xfrm>
            <a:off x="481965" y="145925"/>
            <a:ext cx="2611755" cy="476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zh-TW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未來展望</a:t>
            </a:r>
            <a:endParaRPr lang="zh-CN" altLang="en-US" sz="4000" b="1" dirty="0">
              <a:solidFill>
                <a:schemeClr val="tx1">
                  <a:lumMod val="65000"/>
                  <a:lumOff val="3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xmlns="" id="{754CA18C-4FE3-4E7D-8246-D6F5E58C28BE}"/>
              </a:ext>
            </a:extLst>
          </p:cNvPr>
          <p:cNvSpPr/>
          <p:nvPr/>
        </p:nvSpPr>
        <p:spPr>
          <a:xfrm>
            <a:off x="1087785" y="1948420"/>
            <a:ext cx="720000" cy="720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橢圓 24">
            <a:extLst>
              <a:ext uri="{FF2B5EF4-FFF2-40B4-BE49-F238E27FC236}">
                <a16:creationId xmlns:a16="http://schemas.microsoft.com/office/drawing/2014/main" xmlns="" id="{B5881514-B73D-47F6-82F4-8852391894AA}"/>
              </a:ext>
            </a:extLst>
          </p:cNvPr>
          <p:cNvSpPr/>
          <p:nvPr/>
        </p:nvSpPr>
        <p:spPr>
          <a:xfrm>
            <a:off x="1065988" y="3068762"/>
            <a:ext cx="720000" cy="720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橢圓 25">
            <a:extLst>
              <a:ext uri="{FF2B5EF4-FFF2-40B4-BE49-F238E27FC236}">
                <a16:creationId xmlns:a16="http://schemas.microsoft.com/office/drawing/2014/main" xmlns="" id="{D113DF7E-AE51-49D9-B29B-B052573EDE28}"/>
              </a:ext>
            </a:extLst>
          </p:cNvPr>
          <p:cNvSpPr/>
          <p:nvPr/>
        </p:nvSpPr>
        <p:spPr>
          <a:xfrm>
            <a:off x="1090192" y="4330146"/>
            <a:ext cx="720000" cy="720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xmlns="" id="{ED9984D2-E7F2-42B5-9030-675F0C4B9503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49533" y1="51402" x2="49533" y2="51402"/>
                      </a14:backgroundRemoval>
                    </a14:imgEffect>
                    <a14:imgEffect>
                      <a14:artisticGlas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07347" y="2070719"/>
            <a:ext cx="480875" cy="475402"/>
          </a:xfrm>
          <a:prstGeom prst="rect">
            <a:avLst/>
          </a:prstGeom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xmlns="" id="{7B635388-482E-4BA0-9BC5-728F3A9B5C36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email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772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50395" y="3156799"/>
            <a:ext cx="351186" cy="543926"/>
          </a:xfrm>
          <a:prstGeom prst="rect">
            <a:avLst/>
          </a:prstGeom>
        </p:spPr>
      </p:pic>
      <p:pic>
        <p:nvPicPr>
          <p:cNvPr id="17" name="圖片 16">
            <a:extLst>
              <a:ext uri="{FF2B5EF4-FFF2-40B4-BE49-F238E27FC236}">
                <a16:creationId xmlns:a16="http://schemas.microsoft.com/office/drawing/2014/main" xmlns="" id="{5FE83EF8-B18D-4A15-97FC-880412843DAD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email">
            <a:biLevel thresh="25000"/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>
                        <a14:foregroundMark x1="14384" y1="50485" x2="26027" y2="310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70038" y="4481451"/>
            <a:ext cx="559656" cy="397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8192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9B470289-8362-48E0-B9E5-B48670B276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altLang="zh-TW" sz="20000" dirty="0"/>
              <a:t>Thank</a:t>
            </a:r>
            <a:r>
              <a:rPr lang="zh-TW" altLang="en-US" sz="20000" dirty="0"/>
              <a:t> </a:t>
            </a:r>
            <a:r>
              <a:rPr lang="en-US" altLang="zh-TW" sz="20000" dirty="0"/>
              <a:t>you</a:t>
            </a:r>
          </a:p>
        </p:txBody>
      </p:sp>
    </p:spTree>
    <p:extLst>
      <p:ext uri="{BB962C8B-B14F-4D97-AF65-F5344CB8AC3E}">
        <p14:creationId xmlns:p14="http://schemas.microsoft.com/office/powerpoint/2010/main" val="23724992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2">
            <a:extLst>
              <a:ext uri="{FF2B5EF4-FFF2-40B4-BE49-F238E27FC236}">
                <a16:creationId xmlns:a16="http://schemas.microsoft.com/office/drawing/2014/main" xmlns="" id="{66D6CB0D-B1CB-4462-9C0E-09477C9511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zh-TW" sz="20000" dirty="0"/>
              <a:t>Q</a:t>
            </a:r>
            <a:r>
              <a:rPr lang="en-US" altLang="zh-TW" sz="13900" dirty="0"/>
              <a:t>&amp;</a:t>
            </a:r>
            <a:r>
              <a:rPr lang="en-US" altLang="zh-TW" sz="20000" dirty="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200912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CC40FADB-7F31-4380-A929-2FF119323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ea typeface="標楷體" panose="03000509000000000000" pitchFamily="65" charset="-120"/>
              </a:rPr>
              <a:t>大綱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230EDD90-198A-4EE1-A101-D80D83DBDF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9186" y="1825625"/>
            <a:ext cx="970461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3600" dirty="0">
                <a:latin typeface="Times New Roman" panose="02020603050405020304" pitchFamily="18" charset="0"/>
                <a:ea typeface="標楷體" panose="03000509000000000000" pitchFamily="65" charset="-120"/>
              </a:rPr>
              <a:t>一、前言</a:t>
            </a:r>
            <a:endParaRPr lang="en-US" altLang="zh-TW" sz="36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3600" dirty="0">
                <a:latin typeface="Times New Roman" panose="02020603050405020304" pitchFamily="18" charset="0"/>
                <a:ea typeface="標楷體" panose="03000509000000000000" pitchFamily="65" charset="-120"/>
              </a:rPr>
              <a:t>二、目標</a:t>
            </a:r>
            <a:endParaRPr lang="en-US" altLang="zh-TW" sz="36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3600" dirty="0">
                <a:latin typeface="Times New Roman" panose="02020603050405020304" pitchFamily="18" charset="0"/>
                <a:ea typeface="標楷體" panose="03000509000000000000" pitchFamily="65" charset="-120"/>
              </a:rPr>
              <a:t>三、系統架構圖</a:t>
            </a:r>
            <a:endParaRPr lang="en-US" altLang="zh-TW" sz="36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3600" dirty="0">
                <a:latin typeface="Times New Roman" panose="02020603050405020304" pitchFamily="18" charset="0"/>
                <a:ea typeface="標楷體" panose="03000509000000000000" pitchFamily="65" charset="-120"/>
              </a:rPr>
              <a:t>四、技術使用</a:t>
            </a:r>
            <a:endParaRPr lang="en-US" altLang="ja-JP" sz="36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3600" dirty="0">
                <a:latin typeface="Times New Roman" panose="02020603050405020304" pitchFamily="18" charset="0"/>
                <a:ea typeface="標楷體" panose="03000509000000000000" pitchFamily="65" charset="-120"/>
              </a:rPr>
              <a:t>五、結論</a:t>
            </a:r>
            <a:endParaRPr lang="en-US" altLang="zh-TW" sz="36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3600" dirty="0">
                <a:latin typeface="Times New Roman" panose="02020603050405020304" pitchFamily="18" charset="0"/>
                <a:ea typeface="標楷體" panose="03000509000000000000" pitchFamily="65" charset="-120"/>
              </a:rPr>
              <a:t>六、未來展望</a:t>
            </a:r>
            <a:endParaRPr lang="en-US" altLang="zh-TW" sz="36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203709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81965" y="715715"/>
            <a:ext cx="2611755" cy="75565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" name="直接连接符 3"/>
          <p:cNvCxnSpPr>
            <a:stCxn id="3" idx="3"/>
          </p:cNvCxnSpPr>
          <p:nvPr/>
        </p:nvCxnSpPr>
        <p:spPr>
          <a:xfrm>
            <a:off x="3093720" y="753815"/>
            <a:ext cx="8402320" cy="18415"/>
          </a:xfrm>
          <a:prstGeom prst="line">
            <a:avLst/>
          </a:prstGeom>
          <a:ln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矩形 84"/>
          <p:cNvSpPr/>
          <p:nvPr/>
        </p:nvSpPr>
        <p:spPr>
          <a:xfrm>
            <a:off x="481965" y="145925"/>
            <a:ext cx="2611755" cy="476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前言</a:t>
            </a:r>
            <a:endParaRPr lang="zh-CN" altLang="en-US" sz="4000" b="1" dirty="0">
              <a:solidFill>
                <a:schemeClr val="tx1">
                  <a:lumMod val="65000"/>
                  <a:lumOff val="3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xmlns="" id="{866F7990-6425-4BD2-90AA-98EA995463C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" y="884185"/>
            <a:ext cx="12191365" cy="5973815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xmlns="" id="{594777D0-4B6D-498F-9CF1-00A7B90BC0D5}"/>
              </a:ext>
            </a:extLst>
          </p:cNvPr>
          <p:cNvSpPr txBox="1"/>
          <p:nvPr/>
        </p:nvSpPr>
        <p:spPr>
          <a:xfrm>
            <a:off x="3941686" y="1473692"/>
            <a:ext cx="6835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/>
              <a:t>(A)</a:t>
            </a:r>
            <a:endParaRPr lang="zh-TW" altLang="en-US" sz="3600" dirty="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AA34285B-4D8D-4FF1-9CD0-7722077A0AD6}"/>
              </a:ext>
            </a:extLst>
          </p:cNvPr>
          <p:cNvSpPr txBox="1"/>
          <p:nvPr/>
        </p:nvSpPr>
        <p:spPr>
          <a:xfrm>
            <a:off x="3994952" y="4737977"/>
            <a:ext cx="6835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/>
              <a:t>(B)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521300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81965" y="715715"/>
            <a:ext cx="2611755" cy="75565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" name="直接连接符 3"/>
          <p:cNvCxnSpPr>
            <a:stCxn id="3" idx="3"/>
          </p:cNvCxnSpPr>
          <p:nvPr/>
        </p:nvCxnSpPr>
        <p:spPr>
          <a:xfrm>
            <a:off x="3093720" y="753815"/>
            <a:ext cx="8402320" cy="18415"/>
          </a:xfrm>
          <a:prstGeom prst="line">
            <a:avLst/>
          </a:prstGeom>
          <a:ln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矩形 84"/>
          <p:cNvSpPr/>
          <p:nvPr/>
        </p:nvSpPr>
        <p:spPr>
          <a:xfrm>
            <a:off x="481965" y="145926"/>
            <a:ext cx="3034037" cy="434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系統架構圖</a:t>
            </a:r>
            <a:endParaRPr lang="zh-CN" altLang="en-US" sz="4000" b="1" dirty="0">
              <a:solidFill>
                <a:schemeClr val="tx1">
                  <a:lumMod val="65000"/>
                  <a:lumOff val="3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矩形 4"/>
          <p:cNvSpPr/>
          <p:nvPr/>
        </p:nvSpPr>
        <p:spPr>
          <a:xfrm flipV="1">
            <a:off x="-15240" y="6786245"/>
            <a:ext cx="12191365" cy="762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xmlns="" id="{F9ED4EC9-F029-4DC9-9454-82DA8F336A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88644" y="912464"/>
            <a:ext cx="8248898" cy="5799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6278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線上媒體 6" title="108￧ﾕﾢ￥ﾰﾈ">
            <a:hlinkClick r:id="" action="ppaction://media"/>
            <a:extLst>
              <a:ext uri="{FF2B5EF4-FFF2-40B4-BE49-F238E27FC236}">
                <a16:creationId xmlns:a16="http://schemas.microsoft.com/office/drawing/2014/main" xmlns="" id="{10EBB2E6-BD7A-4620-A880-EC8F032B60AD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366194" y="1115401"/>
            <a:ext cx="9459611" cy="532091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xmlns="" id="{F05B358B-F79C-42EF-8DE5-34C0D6997945}"/>
              </a:ext>
            </a:extLst>
          </p:cNvPr>
          <p:cNvSpPr/>
          <p:nvPr/>
        </p:nvSpPr>
        <p:spPr>
          <a:xfrm>
            <a:off x="481965" y="715715"/>
            <a:ext cx="5614035" cy="762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连接符 3">
            <a:extLst>
              <a:ext uri="{FF2B5EF4-FFF2-40B4-BE49-F238E27FC236}">
                <a16:creationId xmlns:a16="http://schemas.microsoft.com/office/drawing/2014/main" xmlns="" id="{A6CDCFC2-4E87-44E9-8840-5A1096D7F9CF}"/>
              </a:ext>
            </a:extLst>
          </p:cNvPr>
          <p:cNvCxnSpPr>
            <a:cxnSpLocks/>
            <a:stCxn id="8" idx="3"/>
          </p:cNvCxnSpPr>
          <p:nvPr/>
        </p:nvCxnSpPr>
        <p:spPr>
          <a:xfrm>
            <a:off x="6096000" y="753815"/>
            <a:ext cx="5400040" cy="18415"/>
          </a:xfrm>
          <a:prstGeom prst="line">
            <a:avLst/>
          </a:prstGeom>
          <a:ln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>
            <a:extLst>
              <a:ext uri="{FF2B5EF4-FFF2-40B4-BE49-F238E27FC236}">
                <a16:creationId xmlns:a16="http://schemas.microsoft.com/office/drawing/2014/main" xmlns="" id="{79400B0A-468B-4CE1-9134-911EACA743FF}"/>
              </a:ext>
            </a:extLst>
          </p:cNvPr>
          <p:cNvSpPr/>
          <p:nvPr/>
        </p:nvSpPr>
        <p:spPr>
          <a:xfrm>
            <a:off x="481965" y="145925"/>
            <a:ext cx="5870197" cy="476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3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資料採集</a:t>
            </a:r>
            <a:endParaRPr lang="zh-CN" altLang="en-US" sz="3500" b="1" dirty="0">
              <a:solidFill>
                <a:schemeClr val="tx1">
                  <a:lumMod val="65000"/>
                  <a:lumOff val="3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31832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xmlns="" id="{F05B358B-F79C-42EF-8DE5-34C0D6997945}"/>
              </a:ext>
            </a:extLst>
          </p:cNvPr>
          <p:cNvSpPr/>
          <p:nvPr/>
        </p:nvSpPr>
        <p:spPr>
          <a:xfrm>
            <a:off x="481965" y="715715"/>
            <a:ext cx="5614035" cy="762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连接符 3">
            <a:extLst>
              <a:ext uri="{FF2B5EF4-FFF2-40B4-BE49-F238E27FC236}">
                <a16:creationId xmlns:a16="http://schemas.microsoft.com/office/drawing/2014/main" xmlns="" id="{A6CDCFC2-4E87-44E9-8840-5A1096D7F9CF}"/>
              </a:ext>
            </a:extLst>
          </p:cNvPr>
          <p:cNvCxnSpPr>
            <a:cxnSpLocks/>
            <a:stCxn id="8" idx="3"/>
          </p:cNvCxnSpPr>
          <p:nvPr/>
        </p:nvCxnSpPr>
        <p:spPr>
          <a:xfrm>
            <a:off x="6096000" y="753815"/>
            <a:ext cx="5400040" cy="18415"/>
          </a:xfrm>
          <a:prstGeom prst="line">
            <a:avLst/>
          </a:prstGeom>
          <a:ln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>
            <a:extLst>
              <a:ext uri="{FF2B5EF4-FFF2-40B4-BE49-F238E27FC236}">
                <a16:creationId xmlns:a16="http://schemas.microsoft.com/office/drawing/2014/main" xmlns="" id="{79400B0A-468B-4CE1-9134-911EACA743FF}"/>
              </a:ext>
            </a:extLst>
          </p:cNvPr>
          <p:cNvSpPr/>
          <p:nvPr/>
        </p:nvSpPr>
        <p:spPr>
          <a:xfrm>
            <a:off x="481965" y="145925"/>
            <a:ext cx="5870197" cy="476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3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資料採集結果</a:t>
            </a:r>
            <a:endParaRPr lang="zh-CN" altLang="en-US" sz="3500" b="1" dirty="0">
              <a:solidFill>
                <a:schemeClr val="tx1">
                  <a:lumMod val="65000"/>
                  <a:lumOff val="3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1" name="內容版面配置區 10">
            <a:extLst>
              <a:ext uri="{FF2B5EF4-FFF2-40B4-BE49-F238E27FC236}">
                <a16:creationId xmlns:a16="http://schemas.microsoft.com/office/drawing/2014/main" xmlns="" id="{DB3F2DA8-2846-4F26-B219-3EDFA5DBF9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662" y="1065319"/>
            <a:ext cx="4693219" cy="46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xmlns="" id="{72FFA80D-D1F8-497E-98DE-1E4DDE4CBEC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2162" y="1065319"/>
            <a:ext cx="5000806" cy="46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031416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481965" y="715715"/>
            <a:ext cx="2611755" cy="75565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9" name="直接连接符 3"/>
          <p:cNvCxnSpPr>
            <a:cxnSpLocks/>
            <a:stCxn id="28" idx="3"/>
          </p:cNvCxnSpPr>
          <p:nvPr/>
        </p:nvCxnSpPr>
        <p:spPr>
          <a:xfrm>
            <a:off x="3093720" y="753815"/>
            <a:ext cx="8402320" cy="18415"/>
          </a:xfrm>
          <a:prstGeom prst="line">
            <a:avLst/>
          </a:prstGeom>
          <a:ln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/>
          <p:cNvSpPr/>
          <p:nvPr/>
        </p:nvSpPr>
        <p:spPr>
          <a:xfrm>
            <a:off x="481965" y="145925"/>
            <a:ext cx="2611755" cy="476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35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PointNet</a:t>
            </a:r>
            <a:endParaRPr lang="zh-CN" altLang="en-US" sz="3500" b="1" dirty="0">
              <a:solidFill>
                <a:schemeClr val="tx1">
                  <a:lumMod val="65000"/>
                  <a:lumOff val="3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1" name="矩形 30"/>
          <p:cNvSpPr/>
          <p:nvPr/>
        </p:nvSpPr>
        <p:spPr>
          <a:xfrm flipV="1">
            <a:off x="-15240" y="6786245"/>
            <a:ext cx="12191365" cy="762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1A9E15EC-CD26-4B95-8E44-34AC3578EC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965" y="1246435"/>
            <a:ext cx="11182350" cy="485775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8032844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81965" y="715715"/>
            <a:ext cx="2611755" cy="75565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" name="直接连接符 3"/>
          <p:cNvCxnSpPr>
            <a:stCxn id="3" idx="3"/>
          </p:cNvCxnSpPr>
          <p:nvPr/>
        </p:nvCxnSpPr>
        <p:spPr>
          <a:xfrm>
            <a:off x="3093720" y="753815"/>
            <a:ext cx="8402320" cy="18415"/>
          </a:xfrm>
          <a:prstGeom prst="line">
            <a:avLst/>
          </a:prstGeom>
          <a:ln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矩形 84"/>
          <p:cNvSpPr/>
          <p:nvPr/>
        </p:nvSpPr>
        <p:spPr>
          <a:xfrm>
            <a:off x="481965" y="145925"/>
            <a:ext cx="2611755" cy="476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操作介面</a:t>
            </a:r>
            <a:endParaRPr lang="zh-CN" altLang="en-US" sz="4000" b="1" dirty="0">
              <a:solidFill>
                <a:schemeClr val="tx1">
                  <a:lumMod val="65000"/>
                  <a:lumOff val="3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矩形 4"/>
          <p:cNvSpPr/>
          <p:nvPr/>
        </p:nvSpPr>
        <p:spPr>
          <a:xfrm flipV="1">
            <a:off x="-15240" y="6786245"/>
            <a:ext cx="12191365" cy="762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圖片 13">
            <a:extLst>
              <a:ext uri="{FF2B5EF4-FFF2-40B4-BE49-F238E27FC236}">
                <a16:creationId xmlns:a16="http://schemas.microsoft.com/office/drawing/2014/main" xmlns="" id="{F5EF250A-D546-4413-8D8A-CB81EF9016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06216" y="879744"/>
            <a:ext cx="5700254" cy="285012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圖片 15">
            <a:extLst>
              <a:ext uri="{FF2B5EF4-FFF2-40B4-BE49-F238E27FC236}">
                <a16:creationId xmlns:a16="http://schemas.microsoft.com/office/drawing/2014/main" xmlns="" id="{FEA1A8D1-5D92-4A6C-8813-568F067D10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37116" y="4529845"/>
            <a:ext cx="3855078" cy="101869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2" name="群組 1">
            <a:extLst>
              <a:ext uri="{FF2B5EF4-FFF2-40B4-BE49-F238E27FC236}">
                <a16:creationId xmlns:a16="http://schemas.microsoft.com/office/drawing/2014/main" xmlns="" id="{2D2956D8-F660-4B49-BE12-BAD820038333}"/>
              </a:ext>
            </a:extLst>
          </p:cNvPr>
          <p:cNvGrpSpPr/>
          <p:nvPr/>
        </p:nvGrpSpPr>
        <p:grpSpPr>
          <a:xfrm>
            <a:off x="730334" y="1877003"/>
            <a:ext cx="4964715" cy="4066719"/>
            <a:chOff x="730334" y="1877003"/>
            <a:chExt cx="4964715" cy="4066719"/>
          </a:xfrm>
        </p:grpSpPr>
        <p:pic>
          <p:nvPicPr>
            <p:cNvPr id="9" name="圖片 8">
              <a:extLst>
                <a:ext uri="{FF2B5EF4-FFF2-40B4-BE49-F238E27FC236}">
                  <a16:creationId xmlns:a16="http://schemas.microsoft.com/office/drawing/2014/main" xmlns="" id="{32E8BD68-F282-4530-994A-39B3EE5DBD6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0334" y="1877003"/>
              <a:ext cx="4964715" cy="4066719"/>
            </a:xfrm>
            <a:prstGeom prst="rect">
              <a:avLst/>
            </a:prstGeom>
          </p:spPr>
        </p:pic>
        <p:pic>
          <p:nvPicPr>
            <p:cNvPr id="15" name="圖片 14">
              <a:extLst>
                <a:ext uri="{FF2B5EF4-FFF2-40B4-BE49-F238E27FC236}">
                  <a16:creationId xmlns:a16="http://schemas.microsoft.com/office/drawing/2014/main" xmlns="" id="{46A8218E-5C03-45C8-935D-59AEF6BA1B9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2572" y="2050742"/>
              <a:ext cx="4606651" cy="2618912"/>
            </a:xfrm>
            <a:prstGeom prst="rect">
              <a:avLst/>
            </a:prstGeom>
          </p:spPr>
        </p:pic>
      </p:grpSp>
      <p:cxnSp>
        <p:nvCxnSpPr>
          <p:cNvPr id="18" name="直線接點 17">
            <a:extLst>
              <a:ext uri="{FF2B5EF4-FFF2-40B4-BE49-F238E27FC236}">
                <a16:creationId xmlns:a16="http://schemas.microsoft.com/office/drawing/2014/main" xmlns="" id="{9F9C2818-D03F-463A-B16F-CFAB2BC00E28}"/>
              </a:ext>
            </a:extLst>
          </p:cNvPr>
          <p:cNvCxnSpPr>
            <a:cxnSpLocks/>
            <a:endCxn id="14" idx="2"/>
          </p:cNvCxnSpPr>
          <p:nvPr/>
        </p:nvCxnSpPr>
        <p:spPr>
          <a:xfrm flipV="1">
            <a:off x="3568823" y="2304808"/>
            <a:ext cx="2329773" cy="78462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接點 22">
            <a:extLst>
              <a:ext uri="{FF2B5EF4-FFF2-40B4-BE49-F238E27FC236}">
                <a16:creationId xmlns:a16="http://schemas.microsoft.com/office/drawing/2014/main" xmlns="" id="{DA2CFD1B-0EB5-4382-9B9C-FAEA6C63AA17}"/>
              </a:ext>
            </a:extLst>
          </p:cNvPr>
          <p:cNvCxnSpPr>
            <a:cxnSpLocks/>
            <a:endCxn id="16" idx="2"/>
          </p:cNvCxnSpPr>
          <p:nvPr/>
        </p:nvCxnSpPr>
        <p:spPr>
          <a:xfrm>
            <a:off x="3379294" y="4529845"/>
            <a:ext cx="3357822" cy="5093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: 圓角 21">
            <a:extLst>
              <a:ext uri="{FF2B5EF4-FFF2-40B4-BE49-F238E27FC236}">
                <a16:creationId xmlns:a16="http://schemas.microsoft.com/office/drawing/2014/main" xmlns="" id="{14F84A27-47E7-492D-9ECC-E682B8BA1412}"/>
              </a:ext>
            </a:extLst>
          </p:cNvPr>
          <p:cNvSpPr/>
          <p:nvPr/>
        </p:nvSpPr>
        <p:spPr>
          <a:xfrm>
            <a:off x="6080442" y="1029164"/>
            <a:ext cx="1936094" cy="657593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>
                <a:solidFill>
                  <a:sysClr val="windowText" lastClr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空間模型</a:t>
            </a:r>
          </a:p>
        </p:txBody>
      </p:sp>
      <p:sp>
        <p:nvSpPr>
          <p:cNvPr id="27" name="矩形: 圓角 26">
            <a:extLst>
              <a:ext uri="{FF2B5EF4-FFF2-40B4-BE49-F238E27FC236}">
                <a16:creationId xmlns:a16="http://schemas.microsoft.com/office/drawing/2014/main" xmlns="" id="{CA36B1CE-788B-44EA-9887-2ACEEF81A0FE}"/>
              </a:ext>
            </a:extLst>
          </p:cNvPr>
          <p:cNvSpPr/>
          <p:nvPr/>
        </p:nvSpPr>
        <p:spPr>
          <a:xfrm>
            <a:off x="6132625" y="3943497"/>
            <a:ext cx="1936094" cy="657593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>
                <a:solidFill>
                  <a:sysClr val="windowText" lastClr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按鈕</a:t>
            </a:r>
          </a:p>
        </p:txBody>
      </p:sp>
    </p:spTree>
    <p:extLst>
      <p:ext uri="{BB962C8B-B14F-4D97-AF65-F5344CB8AC3E}">
        <p14:creationId xmlns:p14="http://schemas.microsoft.com/office/powerpoint/2010/main" val="40143600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81965" y="715715"/>
            <a:ext cx="2611755" cy="75565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" name="直接连接符 3"/>
          <p:cNvCxnSpPr>
            <a:stCxn id="3" idx="3"/>
          </p:cNvCxnSpPr>
          <p:nvPr/>
        </p:nvCxnSpPr>
        <p:spPr>
          <a:xfrm>
            <a:off x="3093720" y="753815"/>
            <a:ext cx="8402320" cy="18415"/>
          </a:xfrm>
          <a:prstGeom prst="line">
            <a:avLst/>
          </a:prstGeom>
          <a:ln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矩形 84"/>
          <p:cNvSpPr/>
          <p:nvPr/>
        </p:nvSpPr>
        <p:spPr>
          <a:xfrm>
            <a:off x="481965" y="145925"/>
            <a:ext cx="2611755" cy="476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操作介面</a:t>
            </a:r>
            <a:endParaRPr lang="zh-CN" altLang="en-US" sz="4000" b="1" dirty="0">
              <a:solidFill>
                <a:schemeClr val="tx1">
                  <a:lumMod val="65000"/>
                  <a:lumOff val="3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矩形 4"/>
          <p:cNvSpPr/>
          <p:nvPr/>
        </p:nvSpPr>
        <p:spPr>
          <a:xfrm flipV="1">
            <a:off x="-15240" y="6786245"/>
            <a:ext cx="12191365" cy="762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" name="群組 11">
            <a:extLst>
              <a:ext uri="{FF2B5EF4-FFF2-40B4-BE49-F238E27FC236}">
                <a16:creationId xmlns:a16="http://schemas.microsoft.com/office/drawing/2014/main" xmlns="" id="{787D70F8-A8FE-4DC7-9260-B0256186DCF9}"/>
              </a:ext>
            </a:extLst>
          </p:cNvPr>
          <p:cNvGrpSpPr>
            <a:grpSpLocks noChangeAspect="1"/>
          </p:cNvGrpSpPr>
          <p:nvPr/>
        </p:nvGrpSpPr>
        <p:grpSpPr>
          <a:xfrm>
            <a:off x="730334" y="1877003"/>
            <a:ext cx="4964715" cy="4066719"/>
            <a:chOff x="2673039" y="1029164"/>
            <a:chExt cx="6845921" cy="5607661"/>
          </a:xfrm>
        </p:grpSpPr>
        <p:pic>
          <p:nvPicPr>
            <p:cNvPr id="9" name="圖片 8">
              <a:extLst>
                <a:ext uri="{FF2B5EF4-FFF2-40B4-BE49-F238E27FC236}">
                  <a16:creationId xmlns:a16="http://schemas.microsoft.com/office/drawing/2014/main" xmlns="" id="{32E8BD68-F282-4530-994A-39B3EE5DBD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73039" y="1029164"/>
              <a:ext cx="6845921" cy="5607661"/>
            </a:xfrm>
            <a:prstGeom prst="rect">
              <a:avLst/>
            </a:prstGeom>
          </p:spPr>
        </p:pic>
        <p:pic>
          <p:nvPicPr>
            <p:cNvPr id="6" name="圖片 5">
              <a:extLst>
                <a:ext uri="{FF2B5EF4-FFF2-40B4-BE49-F238E27FC236}">
                  <a16:creationId xmlns:a16="http://schemas.microsoft.com/office/drawing/2014/main" xmlns="" id="{6019E77F-03A1-4181-AFE7-2CDEDA8ECD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02609" y="1235979"/>
              <a:ext cx="6411376" cy="3658406"/>
            </a:xfrm>
            <a:prstGeom prst="rect">
              <a:avLst/>
            </a:prstGeom>
          </p:spPr>
        </p:pic>
      </p:grpSp>
      <p:pic>
        <p:nvPicPr>
          <p:cNvPr id="14" name="圖片 13">
            <a:extLst>
              <a:ext uri="{FF2B5EF4-FFF2-40B4-BE49-F238E27FC236}">
                <a16:creationId xmlns:a16="http://schemas.microsoft.com/office/drawing/2014/main" xmlns="" id="{F5EF250A-D546-4413-8D8A-CB81EF90164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8596" y="879744"/>
            <a:ext cx="5715495" cy="285012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圖片 15">
            <a:extLst>
              <a:ext uri="{FF2B5EF4-FFF2-40B4-BE49-F238E27FC236}">
                <a16:creationId xmlns:a16="http://schemas.microsoft.com/office/drawing/2014/main" xmlns="" id="{FEA1A8D1-5D92-4A6C-8813-568F067D10B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9078" y="3679947"/>
            <a:ext cx="5685013" cy="284250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18" name="直線接點 17">
            <a:extLst>
              <a:ext uri="{FF2B5EF4-FFF2-40B4-BE49-F238E27FC236}">
                <a16:creationId xmlns:a16="http://schemas.microsoft.com/office/drawing/2014/main" xmlns="" id="{9F9C2818-D03F-463A-B16F-CFAB2BC00E28}"/>
              </a:ext>
            </a:extLst>
          </p:cNvPr>
          <p:cNvCxnSpPr>
            <a:cxnSpLocks/>
            <a:endCxn id="14" idx="2"/>
          </p:cNvCxnSpPr>
          <p:nvPr/>
        </p:nvCxnSpPr>
        <p:spPr>
          <a:xfrm flipV="1">
            <a:off x="3568823" y="2304808"/>
            <a:ext cx="2329773" cy="78462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接點 22">
            <a:extLst>
              <a:ext uri="{FF2B5EF4-FFF2-40B4-BE49-F238E27FC236}">
                <a16:creationId xmlns:a16="http://schemas.microsoft.com/office/drawing/2014/main" xmlns="" id="{DA2CFD1B-0EB5-4382-9B9C-FAEA6C63AA17}"/>
              </a:ext>
            </a:extLst>
          </p:cNvPr>
          <p:cNvCxnSpPr>
            <a:cxnSpLocks/>
            <a:endCxn id="16" idx="2"/>
          </p:cNvCxnSpPr>
          <p:nvPr/>
        </p:nvCxnSpPr>
        <p:spPr>
          <a:xfrm>
            <a:off x="3568823" y="4272293"/>
            <a:ext cx="2360255" cy="82890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: 圓角 21">
            <a:extLst>
              <a:ext uri="{FF2B5EF4-FFF2-40B4-BE49-F238E27FC236}">
                <a16:creationId xmlns:a16="http://schemas.microsoft.com/office/drawing/2014/main" xmlns="" id="{14F84A27-47E7-492D-9ECC-E682B8BA1412}"/>
              </a:ext>
            </a:extLst>
          </p:cNvPr>
          <p:cNvSpPr/>
          <p:nvPr/>
        </p:nvSpPr>
        <p:spPr>
          <a:xfrm>
            <a:off x="6080442" y="1029164"/>
            <a:ext cx="1936094" cy="657593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>
                <a:solidFill>
                  <a:sysClr val="windowText" lastClr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物件分類</a:t>
            </a:r>
          </a:p>
        </p:txBody>
      </p:sp>
      <p:sp>
        <p:nvSpPr>
          <p:cNvPr id="27" name="矩形: 圓角 26">
            <a:extLst>
              <a:ext uri="{FF2B5EF4-FFF2-40B4-BE49-F238E27FC236}">
                <a16:creationId xmlns:a16="http://schemas.microsoft.com/office/drawing/2014/main" xmlns="" id="{CA36B1CE-788B-44EA-9887-2ACEEF81A0FE}"/>
              </a:ext>
            </a:extLst>
          </p:cNvPr>
          <p:cNvSpPr/>
          <p:nvPr/>
        </p:nvSpPr>
        <p:spPr>
          <a:xfrm>
            <a:off x="6132625" y="3943497"/>
            <a:ext cx="1936094" cy="657593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>
                <a:solidFill>
                  <a:sysClr val="windowText" lastClr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物件移除</a:t>
            </a:r>
          </a:p>
        </p:txBody>
      </p:sp>
    </p:spTree>
    <p:extLst>
      <p:ext uri="{BB962C8B-B14F-4D97-AF65-F5344CB8AC3E}">
        <p14:creationId xmlns:p14="http://schemas.microsoft.com/office/powerpoint/2010/main" val="4008662082"/>
      </p:ext>
    </p:extLst>
  </p:cSld>
  <p:clrMapOvr>
    <a:masterClrMapping/>
  </p:clrMapOvr>
</p:sld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TM04033919[[fn=電路]]</Template>
  <TotalTime>5310</TotalTime>
  <Words>221</Words>
  <Application>Microsoft Office PowerPoint</Application>
  <PresentationFormat>自訂</PresentationFormat>
  <Paragraphs>44</Paragraphs>
  <Slides>13</Slides>
  <Notes>3</Notes>
  <HiddenSlides>0</HiddenSlides>
  <MMClips>1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14" baseType="lpstr">
      <vt:lpstr>第一PPT，www.1ppt.com</vt:lpstr>
      <vt:lpstr>PowerPoint 簡報</vt:lpstr>
      <vt:lpstr>大綱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第一PPT，www.1ppt.com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灰色商务</dc:title>
  <dc:creator>第一PPT</dc:creator>
  <cp:keywords>www.1ppt.com</cp:keywords>
  <cp:lastModifiedBy>fiber</cp:lastModifiedBy>
  <cp:revision>432</cp:revision>
  <dcterms:created xsi:type="dcterms:W3CDTF">2017-03-03T07:55:00Z</dcterms:created>
  <dcterms:modified xsi:type="dcterms:W3CDTF">2020-06-12T00:45:32Z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2052-10.1.0.6207</vt:lpwstr>
  </property>
</Properties>
</file>